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4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65" r:id="rId2"/>
    <p:sldMasterId id="2147483675" r:id="rId3"/>
    <p:sldMasterId id="2147483685" r:id="rId4"/>
    <p:sldMasterId id="2147483695" r:id="rId5"/>
  </p:sldMasterIdLst>
  <p:sldIdLst>
    <p:sldId id="256" r:id="rId6"/>
    <p:sldId id="258" r:id="rId7"/>
    <p:sldId id="259" r:id="rId8"/>
    <p:sldId id="260" r:id="rId9"/>
    <p:sldId id="262" r:id="rId10"/>
    <p:sldId id="261" r:id="rId11"/>
    <p:sldId id="264" r:id="rId12"/>
    <p:sldId id="265" r:id="rId13"/>
    <p:sldId id="268" r:id="rId14"/>
    <p:sldId id="272" r:id="rId15"/>
    <p:sldId id="270" r:id="rId16"/>
    <p:sldId id="271" r:id="rId17"/>
    <p:sldId id="269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67" r:id="rId28"/>
    <p:sldId id="266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197"/>
  </p:normalViewPr>
  <p:slideViewPr>
    <p:cSldViewPr snapToGrid="0">
      <p:cViewPr>
        <p:scale>
          <a:sx n="103" d="100"/>
          <a:sy n="103" d="100"/>
        </p:scale>
        <p:origin x="89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presProps" Target="presProps.xml"/><Relationship Id="rId8" Type="http://schemas.openxmlformats.org/officeDocument/2006/relationships/slide" Target="slides/slide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505649-380C-3748-8F51-2A1D5EACD098}" type="doc">
      <dgm:prSet loTypeId="urn:microsoft.com/office/officeart/2005/8/layout/list1" loCatId="" qsTypeId="urn:microsoft.com/office/officeart/2005/8/quickstyle/simple5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8BFE1E27-E8CC-5B4B-BF6A-FEC40E91EA63}">
      <dgm:prSet phldrT="[Text]"/>
      <dgm:spPr/>
      <dgm:t>
        <a:bodyPr/>
        <a:lstStyle/>
        <a:p>
          <a:pPr>
            <a:buFont typeface="+mj-lt"/>
            <a:buAutoNum type="arabicPeriod"/>
          </a:pPr>
          <a:r>
            <a:rPr lang="en-US" b="1" dirty="0"/>
            <a:t>Consumer &amp; Community Banking (CCB)</a:t>
          </a:r>
          <a:endParaRPr lang="en-US" dirty="0"/>
        </a:p>
      </dgm:t>
    </dgm:pt>
    <dgm:pt modelId="{873FE8F1-FA18-3C48-ABB8-F351E330C91D}" type="parTrans" cxnId="{7A464BCC-2030-8646-9EBB-38F7017C6EA8}">
      <dgm:prSet/>
      <dgm:spPr/>
      <dgm:t>
        <a:bodyPr/>
        <a:lstStyle/>
        <a:p>
          <a:endParaRPr lang="en-US"/>
        </a:p>
      </dgm:t>
    </dgm:pt>
    <dgm:pt modelId="{7DFE163D-3483-0241-9A22-056AA1D62889}" type="sibTrans" cxnId="{7A464BCC-2030-8646-9EBB-38F7017C6EA8}">
      <dgm:prSet/>
      <dgm:spPr/>
      <dgm:t>
        <a:bodyPr/>
        <a:lstStyle/>
        <a:p>
          <a:endParaRPr lang="en-US"/>
        </a:p>
      </dgm:t>
    </dgm:pt>
    <dgm:pt modelId="{0FA3AC1A-1124-D542-B321-959095132924}">
      <dgm:prSet phldrT="[Text]"/>
      <dgm:spPr/>
      <dgm:t>
        <a:bodyPr/>
        <a:lstStyle/>
        <a:p>
          <a:pPr>
            <a:buFont typeface="+mj-lt"/>
            <a:buAutoNum type="romanUcPeriod" startAt="3"/>
          </a:pPr>
          <a:r>
            <a:rPr lang="en-US" b="1" dirty="0"/>
            <a:t>Commercial Banking (CB)</a:t>
          </a:r>
          <a:endParaRPr lang="en-US" dirty="0"/>
        </a:p>
      </dgm:t>
    </dgm:pt>
    <dgm:pt modelId="{9D0D5B51-B293-AD41-9E3C-506D76E7046C}" type="parTrans" cxnId="{54069683-F225-2E40-8CED-92B144E811CE}">
      <dgm:prSet/>
      <dgm:spPr/>
      <dgm:t>
        <a:bodyPr/>
        <a:lstStyle/>
        <a:p>
          <a:endParaRPr lang="en-US"/>
        </a:p>
      </dgm:t>
    </dgm:pt>
    <dgm:pt modelId="{CE488D3A-22A8-C948-9320-DF70DA465AF2}" type="sibTrans" cxnId="{54069683-F225-2E40-8CED-92B144E811CE}">
      <dgm:prSet/>
      <dgm:spPr/>
      <dgm:t>
        <a:bodyPr/>
        <a:lstStyle/>
        <a:p>
          <a:endParaRPr lang="en-US"/>
        </a:p>
      </dgm:t>
    </dgm:pt>
    <dgm:pt modelId="{2ED42CA0-FDBC-7542-8EF9-AEE5AA213C46}">
      <dgm:prSet/>
      <dgm:spPr/>
      <dgm:t>
        <a:bodyPr/>
        <a:lstStyle/>
        <a:p>
          <a:r>
            <a:rPr lang="en-US" b="1" dirty="0"/>
            <a:t>Segment</a:t>
          </a:r>
          <a:r>
            <a:rPr lang="en-US" dirty="0"/>
            <a:t>: Large business services.</a:t>
          </a:r>
        </a:p>
      </dgm:t>
    </dgm:pt>
    <dgm:pt modelId="{44C63D05-066D-004A-9CAE-2FE4124C2DD6}" type="parTrans" cxnId="{6FAAD369-5EFA-7D47-8045-1669EA0485FA}">
      <dgm:prSet/>
      <dgm:spPr/>
      <dgm:t>
        <a:bodyPr/>
        <a:lstStyle/>
        <a:p>
          <a:endParaRPr lang="en-US"/>
        </a:p>
      </dgm:t>
    </dgm:pt>
    <dgm:pt modelId="{79044DB6-FAD6-4C4C-BD78-3124312B0C50}" type="sibTrans" cxnId="{6FAAD369-5EFA-7D47-8045-1669EA0485FA}">
      <dgm:prSet/>
      <dgm:spPr/>
      <dgm:t>
        <a:bodyPr/>
        <a:lstStyle/>
        <a:p>
          <a:endParaRPr lang="en-US"/>
        </a:p>
      </dgm:t>
    </dgm:pt>
    <dgm:pt modelId="{BB490B51-D0FE-C240-883D-11A24232AB23}">
      <dgm:prSet/>
      <dgm:spPr/>
      <dgm:t>
        <a:bodyPr/>
        <a:lstStyle/>
        <a:p>
          <a:r>
            <a:rPr lang="en-US" b="1" dirty="0"/>
            <a:t>Services</a:t>
          </a:r>
          <a:r>
            <a:rPr lang="en-US" dirty="0"/>
            <a:t>: Lending, investment, and financial solutions.</a:t>
          </a:r>
        </a:p>
      </dgm:t>
    </dgm:pt>
    <dgm:pt modelId="{544B4C66-916C-2443-A05F-341E89EBD3F0}" type="parTrans" cxnId="{70DFAC63-62A7-2042-A687-194C9635696B}">
      <dgm:prSet/>
      <dgm:spPr/>
      <dgm:t>
        <a:bodyPr/>
        <a:lstStyle/>
        <a:p>
          <a:endParaRPr lang="en-US"/>
        </a:p>
      </dgm:t>
    </dgm:pt>
    <dgm:pt modelId="{1F0273F8-EDD7-7C41-BC1B-52D01780545F}" type="sibTrans" cxnId="{70DFAC63-62A7-2042-A687-194C9635696B}">
      <dgm:prSet/>
      <dgm:spPr/>
      <dgm:t>
        <a:bodyPr/>
        <a:lstStyle/>
        <a:p>
          <a:endParaRPr lang="en-US"/>
        </a:p>
      </dgm:t>
    </dgm:pt>
    <dgm:pt modelId="{24D109FC-A94A-E448-9983-B24595C2E893}">
      <dgm:prSet/>
      <dgm:spPr/>
      <dgm:t>
        <a:bodyPr/>
        <a:lstStyle/>
        <a:p>
          <a:r>
            <a:rPr lang="en-US" b="1" dirty="0"/>
            <a:t>Asset &amp; Wealth Management (AWM)</a:t>
          </a:r>
        </a:p>
      </dgm:t>
    </dgm:pt>
    <dgm:pt modelId="{47B789BC-6667-B44E-8975-5494F1BE0353}" type="parTrans" cxnId="{0741A75B-189F-C84A-906D-42B493656B04}">
      <dgm:prSet/>
      <dgm:spPr/>
      <dgm:t>
        <a:bodyPr/>
        <a:lstStyle/>
        <a:p>
          <a:endParaRPr lang="en-US"/>
        </a:p>
      </dgm:t>
    </dgm:pt>
    <dgm:pt modelId="{5BE21D7B-2946-CC4A-B42A-DECAFDFFD75F}" type="sibTrans" cxnId="{0741A75B-189F-C84A-906D-42B493656B04}">
      <dgm:prSet/>
      <dgm:spPr/>
      <dgm:t>
        <a:bodyPr/>
        <a:lstStyle/>
        <a:p>
          <a:endParaRPr lang="en-US"/>
        </a:p>
      </dgm:t>
    </dgm:pt>
    <dgm:pt modelId="{CF39DE4A-4503-974C-8279-E591439DD0BC}">
      <dgm:prSet/>
      <dgm:spPr/>
      <dgm:t>
        <a:bodyPr/>
        <a:lstStyle/>
        <a:p>
          <a:r>
            <a:rPr lang="en-US" b="1" dirty="0"/>
            <a:t>Segment: </a:t>
          </a:r>
          <a:r>
            <a:rPr lang="en-US" dirty="0"/>
            <a:t>High-net-worth individuals and institutional investors.</a:t>
          </a:r>
          <a:endParaRPr lang="en-US" b="1" dirty="0"/>
        </a:p>
      </dgm:t>
    </dgm:pt>
    <dgm:pt modelId="{DDA8E767-0EFC-1642-9F56-187D823CC1A5}" type="parTrans" cxnId="{8A15161F-C910-C248-B5B3-A38D908ED745}">
      <dgm:prSet/>
      <dgm:spPr/>
      <dgm:t>
        <a:bodyPr/>
        <a:lstStyle/>
        <a:p>
          <a:endParaRPr lang="en-US"/>
        </a:p>
      </dgm:t>
    </dgm:pt>
    <dgm:pt modelId="{60223478-333B-2B4D-9213-CA2C339D64E0}" type="sibTrans" cxnId="{8A15161F-C910-C248-B5B3-A38D908ED745}">
      <dgm:prSet/>
      <dgm:spPr/>
      <dgm:t>
        <a:bodyPr/>
        <a:lstStyle/>
        <a:p>
          <a:endParaRPr lang="en-US"/>
        </a:p>
      </dgm:t>
    </dgm:pt>
    <dgm:pt modelId="{EE19D5A6-90F1-C940-8B9D-D6AAD12407E2}">
      <dgm:prSet/>
      <dgm:spPr/>
      <dgm:t>
        <a:bodyPr/>
        <a:lstStyle/>
        <a:p>
          <a:r>
            <a:rPr lang="en-US" b="1" dirty="0"/>
            <a:t>Services: </a:t>
          </a:r>
          <a:r>
            <a:rPr lang="en-US" dirty="0"/>
            <a:t>Investment and wealth management services.</a:t>
          </a:r>
        </a:p>
      </dgm:t>
    </dgm:pt>
    <dgm:pt modelId="{7D6587A0-568E-1A41-8964-41939B84CFD6}" type="parTrans" cxnId="{F4903372-A078-C14F-9615-7C2976C743FA}">
      <dgm:prSet/>
      <dgm:spPr/>
      <dgm:t>
        <a:bodyPr/>
        <a:lstStyle/>
        <a:p>
          <a:endParaRPr lang="en-US"/>
        </a:p>
      </dgm:t>
    </dgm:pt>
    <dgm:pt modelId="{9FA07844-FF64-F74D-BA54-D759CEC755C7}" type="sibTrans" cxnId="{F4903372-A078-C14F-9615-7C2976C743FA}">
      <dgm:prSet/>
      <dgm:spPr/>
      <dgm:t>
        <a:bodyPr/>
        <a:lstStyle/>
        <a:p>
          <a:endParaRPr lang="en-US"/>
        </a:p>
      </dgm:t>
    </dgm:pt>
    <dgm:pt modelId="{AE0FC9CF-0A03-DD4A-A805-BEA49F56965B}">
      <dgm:prSet/>
      <dgm:spPr/>
      <dgm:t>
        <a:bodyPr/>
        <a:lstStyle/>
        <a:p>
          <a:r>
            <a:rPr lang="en-US" b="1" dirty="0"/>
            <a:t>Segment</a:t>
          </a:r>
          <a:r>
            <a:rPr lang="en-US" dirty="0"/>
            <a:t>: Individual consumers and small businesses.</a:t>
          </a:r>
        </a:p>
      </dgm:t>
    </dgm:pt>
    <dgm:pt modelId="{B996F20E-3875-EF46-8AF1-835F6E2659D7}" type="parTrans" cxnId="{C4B93084-DACB-464F-BAEF-8A814801E0F7}">
      <dgm:prSet/>
      <dgm:spPr/>
      <dgm:t>
        <a:bodyPr/>
        <a:lstStyle/>
        <a:p>
          <a:endParaRPr lang="en-US"/>
        </a:p>
      </dgm:t>
    </dgm:pt>
    <dgm:pt modelId="{63C97E1F-D514-6D4A-8CEA-6F04CC26D980}" type="sibTrans" cxnId="{C4B93084-DACB-464F-BAEF-8A814801E0F7}">
      <dgm:prSet/>
      <dgm:spPr/>
      <dgm:t>
        <a:bodyPr/>
        <a:lstStyle/>
        <a:p>
          <a:endParaRPr lang="en-US"/>
        </a:p>
      </dgm:t>
    </dgm:pt>
    <dgm:pt modelId="{F0667062-9347-2E42-93EA-BA971B20D73D}">
      <dgm:prSet/>
      <dgm:spPr/>
      <dgm:t>
        <a:bodyPr/>
        <a:lstStyle/>
        <a:p>
          <a:r>
            <a:rPr lang="en-US" b="1" dirty="0"/>
            <a:t>Services</a:t>
          </a:r>
          <a:r>
            <a:rPr lang="en-US" dirty="0"/>
            <a:t>: Personal banking, lending, and investment.</a:t>
          </a:r>
        </a:p>
      </dgm:t>
    </dgm:pt>
    <dgm:pt modelId="{908AA0E4-AADE-134C-8495-5F29C32A8087}" type="parTrans" cxnId="{0C2367DC-6421-E644-A9EE-A8774FD8311E}">
      <dgm:prSet/>
      <dgm:spPr/>
      <dgm:t>
        <a:bodyPr/>
        <a:lstStyle/>
        <a:p>
          <a:endParaRPr lang="en-US"/>
        </a:p>
      </dgm:t>
    </dgm:pt>
    <dgm:pt modelId="{7968D3AA-1EB4-D046-94CD-466F571F649C}" type="sibTrans" cxnId="{0C2367DC-6421-E644-A9EE-A8774FD8311E}">
      <dgm:prSet/>
      <dgm:spPr/>
      <dgm:t>
        <a:bodyPr/>
        <a:lstStyle/>
        <a:p>
          <a:endParaRPr lang="en-US"/>
        </a:p>
      </dgm:t>
    </dgm:pt>
    <dgm:pt modelId="{6298699B-0B05-DB4F-84A0-398E5ECC7C06}">
      <dgm:prSet/>
      <dgm:spPr/>
      <dgm:t>
        <a:bodyPr/>
        <a:lstStyle/>
        <a:p>
          <a:r>
            <a:rPr lang="en-US" b="1"/>
            <a:t>Corporate &amp; Investment Bank (CIB)</a:t>
          </a:r>
          <a:endParaRPr lang="en-US" b="1" dirty="0"/>
        </a:p>
      </dgm:t>
    </dgm:pt>
    <dgm:pt modelId="{F9EE692F-CC3D-014B-869B-C59F1308E80E}" type="parTrans" cxnId="{E767E73F-BE6E-F649-B2ED-2B3771BC7E6D}">
      <dgm:prSet/>
      <dgm:spPr/>
      <dgm:t>
        <a:bodyPr/>
        <a:lstStyle/>
        <a:p>
          <a:endParaRPr lang="en-US"/>
        </a:p>
      </dgm:t>
    </dgm:pt>
    <dgm:pt modelId="{35F8AFA9-A557-6144-B1FD-AA77273CCC0B}" type="sibTrans" cxnId="{E767E73F-BE6E-F649-B2ED-2B3771BC7E6D}">
      <dgm:prSet/>
      <dgm:spPr/>
      <dgm:t>
        <a:bodyPr/>
        <a:lstStyle/>
        <a:p>
          <a:endParaRPr lang="en-US"/>
        </a:p>
      </dgm:t>
    </dgm:pt>
    <dgm:pt modelId="{12F0EF1E-D2B1-5D4D-925C-09A99103A61A}">
      <dgm:prSet/>
      <dgm:spPr/>
      <dgm:t>
        <a:bodyPr/>
        <a:lstStyle/>
        <a:p>
          <a:r>
            <a:rPr lang="en-US" b="1"/>
            <a:t>Segment</a:t>
          </a:r>
          <a:r>
            <a:rPr lang="en-US"/>
            <a:t>: Investment banking, market-making, and treasury services.</a:t>
          </a:r>
          <a:endParaRPr lang="en-US" dirty="0"/>
        </a:p>
      </dgm:t>
    </dgm:pt>
    <dgm:pt modelId="{2247EABC-66C8-AC44-9932-0276C2985663}" type="parTrans" cxnId="{A7416E5E-6A01-C94C-89A3-577DE4ABB797}">
      <dgm:prSet/>
      <dgm:spPr/>
      <dgm:t>
        <a:bodyPr/>
        <a:lstStyle/>
        <a:p>
          <a:endParaRPr lang="en-US"/>
        </a:p>
      </dgm:t>
    </dgm:pt>
    <dgm:pt modelId="{B8601A85-B4B0-6C40-BE3F-E8F833AD18BD}" type="sibTrans" cxnId="{A7416E5E-6A01-C94C-89A3-577DE4ABB797}">
      <dgm:prSet/>
      <dgm:spPr/>
      <dgm:t>
        <a:bodyPr/>
        <a:lstStyle/>
        <a:p>
          <a:endParaRPr lang="en-US"/>
        </a:p>
      </dgm:t>
    </dgm:pt>
    <dgm:pt modelId="{2B7FA32C-9BAF-5D45-9DBE-539917B5C3E5}">
      <dgm:prSet/>
      <dgm:spPr/>
      <dgm:t>
        <a:bodyPr/>
        <a:lstStyle/>
        <a:p>
          <a:r>
            <a:rPr lang="en-US" b="1" dirty="0"/>
            <a:t>Services</a:t>
          </a:r>
          <a:r>
            <a:rPr lang="en-US" dirty="0"/>
            <a:t>: High-end corporate and institutional clients.</a:t>
          </a:r>
        </a:p>
      </dgm:t>
    </dgm:pt>
    <dgm:pt modelId="{1D1CC65E-0F50-094F-A7CA-A834510462BA}" type="parTrans" cxnId="{290417F9-54F2-5448-B694-5AA1F7BD95F6}">
      <dgm:prSet/>
      <dgm:spPr/>
      <dgm:t>
        <a:bodyPr/>
        <a:lstStyle/>
        <a:p>
          <a:endParaRPr lang="en-US"/>
        </a:p>
      </dgm:t>
    </dgm:pt>
    <dgm:pt modelId="{98B27F39-77EC-9D42-9215-FB0033805295}" type="sibTrans" cxnId="{290417F9-54F2-5448-B694-5AA1F7BD95F6}">
      <dgm:prSet/>
      <dgm:spPr/>
      <dgm:t>
        <a:bodyPr/>
        <a:lstStyle/>
        <a:p>
          <a:endParaRPr lang="en-US"/>
        </a:p>
      </dgm:t>
    </dgm:pt>
    <dgm:pt modelId="{730E0CD1-A5D2-4F47-85A3-EDA94DEB55B6}" type="pres">
      <dgm:prSet presAssocID="{70505649-380C-3748-8F51-2A1D5EACD098}" presName="linear" presStyleCnt="0">
        <dgm:presLayoutVars>
          <dgm:dir/>
          <dgm:animLvl val="lvl"/>
          <dgm:resizeHandles val="exact"/>
        </dgm:presLayoutVars>
      </dgm:prSet>
      <dgm:spPr/>
    </dgm:pt>
    <dgm:pt modelId="{6FBDB353-6D44-8E4E-8E63-DA37D0D4643D}" type="pres">
      <dgm:prSet presAssocID="{8BFE1E27-E8CC-5B4B-BF6A-FEC40E91EA63}" presName="parentLin" presStyleCnt="0"/>
      <dgm:spPr/>
    </dgm:pt>
    <dgm:pt modelId="{F3E1523A-3492-CE4F-9E28-A63C33E294DA}" type="pres">
      <dgm:prSet presAssocID="{8BFE1E27-E8CC-5B4B-BF6A-FEC40E91EA63}" presName="parentLeftMargin" presStyleLbl="node1" presStyleIdx="0" presStyleCnt="4"/>
      <dgm:spPr/>
    </dgm:pt>
    <dgm:pt modelId="{0A5703F4-D8F4-654A-ABEC-D1331F0EBE00}" type="pres">
      <dgm:prSet presAssocID="{8BFE1E27-E8CC-5B4B-BF6A-FEC40E91EA63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C100F9DC-F208-714A-B3A1-6035B66FD3ED}" type="pres">
      <dgm:prSet presAssocID="{8BFE1E27-E8CC-5B4B-BF6A-FEC40E91EA63}" presName="negativeSpace" presStyleCnt="0"/>
      <dgm:spPr/>
    </dgm:pt>
    <dgm:pt modelId="{E2A83058-B47D-704B-A6D5-10C2644091E7}" type="pres">
      <dgm:prSet presAssocID="{8BFE1E27-E8CC-5B4B-BF6A-FEC40E91EA63}" presName="childText" presStyleLbl="conFgAcc1" presStyleIdx="0" presStyleCnt="4">
        <dgm:presLayoutVars>
          <dgm:bulletEnabled val="1"/>
        </dgm:presLayoutVars>
      </dgm:prSet>
      <dgm:spPr/>
    </dgm:pt>
    <dgm:pt modelId="{DC217636-B2BB-BF4B-858B-B31A8ED637C6}" type="pres">
      <dgm:prSet presAssocID="{7DFE163D-3483-0241-9A22-056AA1D62889}" presName="spaceBetweenRectangles" presStyleCnt="0"/>
      <dgm:spPr/>
    </dgm:pt>
    <dgm:pt modelId="{01164350-BDB6-1F4A-BD29-E5A52FD867D8}" type="pres">
      <dgm:prSet presAssocID="{6298699B-0B05-DB4F-84A0-398E5ECC7C06}" presName="parentLin" presStyleCnt="0"/>
      <dgm:spPr/>
    </dgm:pt>
    <dgm:pt modelId="{8A3C0AB9-C86E-AB40-92FF-F7FFEB2A80F7}" type="pres">
      <dgm:prSet presAssocID="{6298699B-0B05-DB4F-84A0-398E5ECC7C06}" presName="parentLeftMargin" presStyleLbl="node1" presStyleIdx="0" presStyleCnt="4"/>
      <dgm:spPr/>
    </dgm:pt>
    <dgm:pt modelId="{0DDB839A-58F5-C64B-93EF-D5B0DDDA6586}" type="pres">
      <dgm:prSet presAssocID="{6298699B-0B05-DB4F-84A0-398E5ECC7C06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97397F0-DC2F-D443-BB71-76B06773C350}" type="pres">
      <dgm:prSet presAssocID="{6298699B-0B05-DB4F-84A0-398E5ECC7C06}" presName="negativeSpace" presStyleCnt="0"/>
      <dgm:spPr/>
    </dgm:pt>
    <dgm:pt modelId="{B6FBB013-E168-554C-BC73-B641BCCF017E}" type="pres">
      <dgm:prSet presAssocID="{6298699B-0B05-DB4F-84A0-398E5ECC7C06}" presName="childText" presStyleLbl="conFgAcc1" presStyleIdx="1" presStyleCnt="4">
        <dgm:presLayoutVars>
          <dgm:bulletEnabled val="1"/>
        </dgm:presLayoutVars>
      </dgm:prSet>
      <dgm:spPr/>
    </dgm:pt>
    <dgm:pt modelId="{D9B88BFF-0BC6-9C40-81AF-A0BC84387D01}" type="pres">
      <dgm:prSet presAssocID="{35F8AFA9-A557-6144-B1FD-AA77273CCC0B}" presName="spaceBetweenRectangles" presStyleCnt="0"/>
      <dgm:spPr/>
    </dgm:pt>
    <dgm:pt modelId="{828BDDC9-5D72-0249-9705-0A2CA891E206}" type="pres">
      <dgm:prSet presAssocID="{0FA3AC1A-1124-D542-B321-959095132924}" presName="parentLin" presStyleCnt="0"/>
      <dgm:spPr/>
    </dgm:pt>
    <dgm:pt modelId="{6263BAB4-D595-6F49-8DEE-CB79B6CA15E7}" type="pres">
      <dgm:prSet presAssocID="{0FA3AC1A-1124-D542-B321-959095132924}" presName="parentLeftMargin" presStyleLbl="node1" presStyleIdx="1" presStyleCnt="4"/>
      <dgm:spPr/>
    </dgm:pt>
    <dgm:pt modelId="{2173A8B5-E153-434E-ADC0-97BDE6FAAD9B}" type="pres">
      <dgm:prSet presAssocID="{0FA3AC1A-1124-D542-B321-95909513292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B504053-772B-0D40-AC01-78A9E240E829}" type="pres">
      <dgm:prSet presAssocID="{0FA3AC1A-1124-D542-B321-959095132924}" presName="negativeSpace" presStyleCnt="0"/>
      <dgm:spPr/>
    </dgm:pt>
    <dgm:pt modelId="{93377267-CBC3-ED42-85A2-7A8B5A2EE9E3}" type="pres">
      <dgm:prSet presAssocID="{0FA3AC1A-1124-D542-B321-959095132924}" presName="childText" presStyleLbl="conFgAcc1" presStyleIdx="2" presStyleCnt="4">
        <dgm:presLayoutVars>
          <dgm:bulletEnabled val="1"/>
        </dgm:presLayoutVars>
      </dgm:prSet>
      <dgm:spPr/>
    </dgm:pt>
    <dgm:pt modelId="{80C62795-2356-A94B-A207-0C98208986CC}" type="pres">
      <dgm:prSet presAssocID="{CE488D3A-22A8-C948-9320-DF70DA465AF2}" presName="spaceBetweenRectangles" presStyleCnt="0"/>
      <dgm:spPr/>
    </dgm:pt>
    <dgm:pt modelId="{577042E1-6379-3944-8F39-33C63CF89435}" type="pres">
      <dgm:prSet presAssocID="{24D109FC-A94A-E448-9983-B24595C2E893}" presName="parentLin" presStyleCnt="0"/>
      <dgm:spPr/>
    </dgm:pt>
    <dgm:pt modelId="{C4E41203-A3A4-C04F-8033-6A54950391E1}" type="pres">
      <dgm:prSet presAssocID="{24D109FC-A94A-E448-9983-B24595C2E893}" presName="parentLeftMargin" presStyleLbl="node1" presStyleIdx="2" presStyleCnt="4"/>
      <dgm:spPr/>
    </dgm:pt>
    <dgm:pt modelId="{60C28E1B-52F4-FE40-9021-E90261B6CAC2}" type="pres">
      <dgm:prSet presAssocID="{24D109FC-A94A-E448-9983-B24595C2E893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B9CD292A-A2A6-0C40-B220-B8D4AFCA7680}" type="pres">
      <dgm:prSet presAssocID="{24D109FC-A94A-E448-9983-B24595C2E893}" presName="negativeSpace" presStyleCnt="0"/>
      <dgm:spPr/>
    </dgm:pt>
    <dgm:pt modelId="{0B2A2D36-035C-B04A-9DBA-56CAEEE0AD31}" type="pres">
      <dgm:prSet presAssocID="{24D109FC-A94A-E448-9983-B24595C2E893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829D3800-1B77-4544-984B-F92D25B3F233}" type="presOf" srcId="{6298699B-0B05-DB4F-84A0-398E5ECC7C06}" destId="{8A3C0AB9-C86E-AB40-92FF-F7FFEB2A80F7}" srcOrd="0" destOrd="0" presId="urn:microsoft.com/office/officeart/2005/8/layout/list1"/>
    <dgm:cxn modelId="{14EE320C-83B6-FF44-A607-49528CFD84E0}" type="presOf" srcId="{24D109FC-A94A-E448-9983-B24595C2E893}" destId="{C4E41203-A3A4-C04F-8033-6A54950391E1}" srcOrd="0" destOrd="0" presId="urn:microsoft.com/office/officeart/2005/8/layout/list1"/>
    <dgm:cxn modelId="{FC2F120E-3244-8945-88E2-A1FE1701D6C2}" type="presOf" srcId="{AE0FC9CF-0A03-DD4A-A805-BEA49F56965B}" destId="{E2A83058-B47D-704B-A6D5-10C2644091E7}" srcOrd="0" destOrd="0" presId="urn:microsoft.com/office/officeart/2005/8/layout/list1"/>
    <dgm:cxn modelId="{62793B18-0245-234F-9536-F0785A514DD7}" type="presOf" srcId="{CF39DE4A-4503-974C-8279-E591439DD0BC}" destId="{0B2A2D36-035C-B04A-9DBA-56CAEEE0AD31}" srcOrd="0" destOrd="0" presId="urn:microsoft.com/office/officeart/2005/8/layout/list1"/>
    <dgm:cxn modelId="{9F58AB1E-4720-7142-B712-C57E2ACBD4F1}" type="presOf" srcId="{BB490B51-D0FE-C240-883D-11A24232AB23}" destId="{93377267-CBC3-ED42-85A2-7A8B5A2EE9E3}" srcOrd="0" destOrd="1" presId="urn:microsoft.com/office/officeart/2005/8/layout/list1"/>
    <dgm:cxn modelId="{8A15161F-C910-C248-B5B3-A38D908ED745}" srcId="{24D109FC-A94A-E448-9983-B24595C2E893}" destId="{CF39DE4A-4503-974C-8279-E591439DD0BC}" srcOrd="0" destOrd="0" parTransId="{DDA8E767-0EFC-1642-9F56-187D823CC1A5}" sibTransId="{60223478-333B-2B4D-9213-CA2C339D64E0}"/>
    <dgm:cxn modelId="{E767E73F-BE6E-F649-B2ED-2B3771BC7E6D}" srcId="{70505649-380C-3748-8F51-2A1D5EACD098}" destId="{6298699B-0B05-DB4F-84A0-398E5ECC7C06}" srcOrd="1" destOrd="0" parTransId="{F9EE692F-CC3D-014B-869B-C59F1308E80E}" sibTransId="{35F8AFA9-A557-6144-B1FD-AA77273CCC0B}"/>
    <dgm:cxn modelId="{9DBF714C-87B1-E34B-ACBD-D063DB0105C0}" type="presOf" srcId="{0FA3AC1A-1124-D542-B321-959095132924}" destId="{2173A8B5-E153-434E-ADC0-97BDE6FAAD9B}" srcOrd="1" destOrd="0" presId="urn:microsoft.com/office/officeart/2005/8/layout/list1"/>
    <dgm:cxn modelId="{7F55844C-1F5A-874B-AC89-FAFC351EFB3B}" type="presOf" srcId="{8BFE1E27-E8CC-5B4B-BF6A-FEC40E91EA63}" destId="{0A5703F4-D8F4-654A-ABEC-D1331F0EBE00}" srcOrd="1" destOrd="0" presId="urn:microsoft.com/office/officeart/2005/8/layout/list1"/>
    <dgm:cxn modelId="{4AAF984C-5293-7D42-98C3-1295B27C0BC0}" type="presOf" srcId="{F0667062-9347-2E42-93EA-BA971B20D73D}" destId="{E2A83058-B47D-704B-A6D5-10C2644091E7}" srcOrd="0" destOrd="1" presId="urn:microsoft.com/office/officeart/2005/8/layout/list1"/>
    <dgm:cxn modelId="{AC25974F-51F3-C34D-A3D2-0487D800F27A}" type="presOf" srcId="{24D109FC-A94A-E448-9983-B24595C2E893}" destId="{60C28E1B-52F4-FE40-9021-E90261B6CAC2}" srcOrd="1" destOrd="0" presId="urn:microsoft.com/office/officeart/2005/8/layout/list1"/>
    <dgm:cxn modelId="{2A609155-B253-F24A-957E-193EC751A2DC}" type="presOf" srcId="{EE19D5A6-90F1-C940-8B9D-D6AAD12407E2}" destId="{0B2A2D36-035C-B04A-9DBA-56CAEEE0AD31}" srcOrd="0" destOrd="1" presId="urn:microsoft.com/office/officeart/2005/8/layout/list1"/>
    <dgm:cxn modelId="{A0132E56-F589-B94E-9133-C885ADF6912D}" type="presOf" srcId="{70505649-380C-3748-8F51-2A1D5EACD098}" destId="{730E0CD1-A5D2-4F47-85A3-EDA94DEB55B6}" srcOrd="0" destOrd="0" presId="urn:microsoft.com/office/officeart/2005/8/layout/list1"/>
    <dgm:cxn modelId="{0741A75B-189F-C84A-906D-42B493656B04}" srcId="{70505649-380C-3748-8F51-2A1D5EACD098}" destId="{24D109FC-A94A-E448-9983-B24595C2E893}" srcOrd="3" destOrd="0" parTransId="{47B789BC-6667-B44E-8975-5494F1BE0353}" sibTransId="{5BE21D7B-2946-CC4A-B42A-DECAFDFFD75F}"/>
    <dgm:cxn modelId="{A7416E5E-6A01-C94C-89A3-577DE4ABB797}" srcId="{6298699B-0B05-DB4F-84A0-398E5ECC7C06}" destId="{12F0EF1E-D2B1-5D4D-925C-09A99103A61A}" srcOrd="0" destOrd="0" parTransId="{2247EABC-66C8-AC44-9932-0276C2985663}" sibTransId="{B8601A85-B4B0-6C40-BE3F-E8F833AD18BD}"/>
    <dgm:cxn modelId="{70DFAC63-62A7-2042-A687-194C9635696B}" srcId="{0FA3AC1A-1124-D542-B321-959095132924}" destId="{BB490B51-D0FE-C240-883D-11A24232AB23}" srcOrd="1" destOrd="0" parTransId="{544B4C66-916C-2443-A05F-341E89EBD3F0}" sibTransId="{1F0273F8-EDD7-7C41-BC1B-52D01780545F}"/>
    <dgm:cxn modelId="{6FAAD369-5EFA-7D47-8045-1669EA0485FA}" srcId="{0FA3AC1A-1124-D542-B321-959095132924}" destId="{2ED42CA0-FDBC-7542-8EF9-AEE5AA213C46}" srcOrd="0" destOrd="0" parTransId="{44C63D05-066D-004A-9CAE-2FE4124C2DD6}" sibTransId="{79044DB6-FAD6-4C4C-BD78-3124312B0C50}"/>
    <dgm:cxn modelId="{F4903372-A078-C14F-9615-7C2976C743FA}" srcId="{24D109FC-A94A-E448-9983-B24595C2E893}" destId="{EE19D5A6-90F1-C940-8B9D-D6AAD12407E2}" srcOrd="1" destOrd="0" parTransId="{7D6587A0-568E-1A41-8964-41939B84CFD6}" sibTransId="{9FA07844-FF64-F74D-BA54-D759CEC755C7}"/>
    <dgm:cxn modelId="{8A712B81-7FB4-8542-9220-E3CB8BC0929D}" type="presOf" srcId="{6298699B-0B05-DB4F-84A0-398E5ECC7C06}" destId="{0DDB839A-58F5-C64B-93EF-D5B0DDDA6586}" srcOrd="1" destOrd="0" presId="urn:microsoft.com/office/officeart/2005/8/layout/list1"/>
    <dgm:cxn modelId="{54069683-F225-2E40-8CED-92B144E811CE}" srcId="{70505649-380C-3748-8F51-2A1D5EACD098}" destId="{0FA3AC1A-1124-D542-B321-959095132924}" srcOrd="2" destOrd="0" parTransId="{9D0D5B51-B293-AD41-9E3C-506D76E7046C}" sibTransId="{CE488D3A-22A8-C948-9320-DF70DA465AF2}"/>
    <dgm:cxn modelId="{C4B93084-DACB-464F-BAEF-8A814801E0F7}" srcId="{8BFE1E27-E8CC-5B4B-BF6A-FEC40E91EA63}" destId="{AE0FC9CF-0A03-DD4A-A805-BEA49F56965B}" srcOrd="0" destOrd="0" parTransId="{B996F20E-3875-EF46-8AF1-835F6E2659D7}" sibTransId="{63C97E1F-D514-6D4A-8CEA-6F04CC26D980}"/>
    <dgm:cxn modelId="{235C5C97-FD23-D841-AB26-65158D937815}" type="presOf" srcId="{8BFE1E27-E8CC-5B4B-BF6A-FEC40E91EA63}" destId="{F3E1523A-3492-CE4F-9E28-A63C33E294DA}" srcOrd="0" destOrd="0" presId="urn:microsoft.com/office/officeart/2005/8/layout/list1"/>
    <dgm:cxn modelId="{FC9428CA-6935-C845-BFDA-A974A26C1B1A}" type="presOf" srcId="{2B7FA32C-9BAF-5D45-9DBE-539917B5C3E5}" destId="{B6FBB013-E168-554C-BC73-B641BCCF017E}" srcOrd="0" destOrd="1" presId="urn:microsoft.com/office/officeart/2005/8/layout/list1"/>
    <dgm:cxn modelId="{7A464BCC-2030-8646-9EBB-38F7017C6EA8}" srcId="{70505649-380C-3748-8F51-2A1D5EACD098}" destId="{8BFE1E27-E8CC-5B4B-BF6A-FEC40E91EA63}" srcOrd="0" destOrd="0" parTransId="{873FE8F1-FA18-3C48-ABB8-F351E330C91D}" sibTransId="{7DFE163D-3483-0241-9A22-056AA1D62889}"/>
    <dgm:cxn modelId="{09A5F3D4-CF7E-1C45-AEB9-FE8A1E28FFE0}" type="presOf" srcId="{0FA3AC1A-1124-D542-B321-959095132924}" destId="{6263BAB4-D595-6F49-8DEE-CB79B6CA15E7}" srcOrd="0" destOrd="0" presId="urn:microsoft.com/office/officeart/2005/8/layout/list1"/>
    <dgm:cxn modelId="{0C2367DC-6421-E644-A9EE-A8774FD8311E}" srcId="{8BFE1E27-E8CC-5B4B-BF6A-FEC40E91EA63}" destId="{F0667062-9347-2E42-93EA-BA971B20D73D}" srcOrd="1" destOrd="0" parTransId="{908AA0E4-AADE-134C-8495-5F29C32A8087}" sibTransId="{7968D3AA-1EB4-D046-94CD-466F571F649C}"/>
    <dgm:cxn modelId="{735092DD-36EC-B740-AC6C-154ACFCA92F0}" type="presOf" srcId="{2ED42CA0-FDBC-7542-8EF9-AEE5AA213C46}" destId="{93377267-CBC3-ED42-85A2-7A8B5A2EE9E3}" srcOrd="0" destOrd="0" presId="urn:microsoft.com/office/officeart/2005/8/layout/list1"/>
    <dgm:cxn modelId="{085045F3-0055-6943-943D-F0C031BA7144}" type="presOf" srcId="{12F0EF1E-D2B1-5D4D-925C-09A99103A61A}" destId="{B6FBB013-E168-554C-BC73-B641BCCF017E}" srcOrd="0" destOrd="0" presId="urn:microsoft.com/office/officeart/2005/8/layout/list1"/>
    <dgm:cxn modelId="{290417F9-54F2-5448-B694-5AA1F7BD95F6}" srcId="{6298699B-0B05-DB4F-84A0-398E5ECC7C06}" destId="{2B7FA32C-9BAF-5D45-9DBE-539917B5C3E5}" srcOrd="1" destOrd="0" parTransId="{1D1CC65E-0F50-094F-A7CA-A834510462BA}" sibTransId="{98B27F39-77EC-9D42-9215-FB0033805295}"/>
    <dgm:cxn modelId="{5069C7E8-2ED0-324B-BA73-7E48AAB14ACC}" type="presParOf" srcId="{730E0CD1-A5D2-4F47-85A3-EDA94DEB55B6}" destId="{6FBDB353-6D44-8E4E-8E63-DA37D0D4643D}" srcOrd="0" destOrd="0" presId="urn:microsoft.com/office/officeart/2005/8/layout/list1"/>
    <dgm:cxn modelId="{1452A84A-2BE6-5D47-B0C0-B05BA4C70B44}" type="presParOf" srcId="{6FBDB353-6D44-8E4E-8E63-DA37D0D4643D}" destId="{F3E1523A-3492-CE4F-9E28-A63C33E294DA}" srcOrd="0" destOrd="0" presId="urn:microsoft.com/office/officeart/2005/8/layout/list1"/>
    <dgm:cxn modelId="{F252195E-41EE-3B47-ACC9-660EF7B61A88}" type="presParOf" srcId="{6FBDB353-6D44-8E4E-8E63-DA37D0D4643D}" destId="{0A5703F4-D8F4-654A-ABEC-D1331F0EBE00}" srcOrd="1" destOrd="0" presId="urn:microsoft.com/office/officeart/2005/8/layout/list1"/>
    <dgm:cxn modelId="{5F84E51F-1507-8B49-ADE1-8C467F37EE1C}" type="presParOf" srcId="{730E0CD1-A5D2-4F47-85A3-EDA94DEB55B6}" destId="{C100F9DC-F208-714A-B3A1-6035B66FD3ED}" srcOrd="1" destOrd="0" presId="urn:microsoft.com/office/officeart/2005/8/layout/list1"/>
    <dgm:cxn modelId="{18EF965E-FCF8-BD41-A639-05D9043CD0A9}" type="presParOf" srcId="{730E0CD1-A5D2-4F47-85A3-EDA94DEB55B6}" destId="{E2A83058-B47D-704B-A6D5-10C2644091E7}" srcOrd="2" destOrd="0" presId="urn:microsoft.com/office/officeart/2005/8/layout/list1"/>
    <dgm:cxn modelId="{34255B72-F977-C84C-AC55-088894E4CE2E}" type="presParOf" srcId="{730E0CD1-A5D2-4F47-85A3-EDA94DEB55B6}" destId="{DC217636-B2BB-BF4B-858B-B31A8ED637C6}" srcOrd="3" destOrd="0" presId="urn:microsoft.com/office/officeart/2005/8/layout/list1"/>
    <dgm:cxn modelId="{116B56EE-03A6-6D45-B696-0E06B9C09E81}" type="presParOf" srcId="{730E0CD1-A5D2-4F47-85A3-EDA94DEB55B6}" destId="{01164350-BDB6-1F4A-BD29-E5A52FD867D8}" srcOrd="4" destOrd="0" presId="urn:microsoft.com/office/officeart/2005/8/layout/list1"/>
    <dgm:cxn modelId="{8DBBED0A-9E8B-AC4D-8A91-644F7418089B}" type="presParOf" srcId="{01164350-BDB6-1F4A-BD29-E5A52FD867D8}" destId="{8A3C0AB9-C86E-AB40-92FF-F7FFEB2A80F7}" srcOrd="0" destOrd="0" presId="urn:microsoft.com/office/officeart/2005/8/layout/list1"/>
    <dgm:cxn modelId="{530ACA45-5A45-AD4D-89AF-CF1F03361DFF}" type="presParOf" srcId="{01164350-BDB6-1F4A-BD29-E5A52FD867D8}" destId="{0DDB839A-58F5-C64B-93EF-D5B0DDDA6586}" srcOrd="1" destOrd="0" presId="urn:microsoft.com/office/officeart/2005/8/layout/list1"/>
    <dgm:cxn modelId="{13FECA25-2E07-9F47-85FC-4528E95278A1}" type="presParOf" srcId="{730E0CD1-A5D2-4F47-85A3-EDA94DEB55B6}" destId="{097397F0-DC2F-D443-BB71-76B06773C350}" srcOrd="5" destOrd="0" presId="urn:microsoft.com/office/officeart/2005/8/layout/list1"/>
    <dgm:cxn modelId="{47090757-2DE4-FB43-B820-5B8A4C895105}" type="presParOf" srcId="{730E0CD1-A5D2-4F47-85A3-EDA94DEB55B6}" destId="{B6FBB013-E168-554C-BC73-B641BCCF017E}" srcOrd="6" destOrd="0" presId="urn:microsoft.com/office/officeart/2005/8/layout/list1"/>
    <dgm:cxn modelId="{469CA536-B5FF-F340-B0A1-F1F7BE6A0CD8}" type="presParOf" srcId="{730E0CD1-A5D2-4F47-85A3-EDA94DEB55B6}" destId="{D9B88BFF-0BC6-9C40-81AF-A0BC84387D01}" srcOrd="7" destOrd="0" presId="urn:microsoft.com/office/officeart/2005/8/layout/list1"/>
    <dgm:cxn modelId="{F223848E-5060-5441-9D55-D11341CB38DE}" type="presParOf" srcId="{730E0CD1-A5D2-4F47-85A3-EDA94DEB55B6}" destId="{828BDDC9-5D72-0249-9705-0A2CA891E206}" srcOrd="8" destOrd="0" presId="urn:microsoft.com/office/officeart/2005/8/layout/list1"/>
    <dgm:cxn modelId="{C91444CF-BDCB-FC4A-8BCB-7EDAAA54ECE8}" type="presParOf" srcId="{828BDDC9-5D72-0249-9705-0A2CA891E206}" destId="{6263BAB4-D595-6F49-8DEE-CB79B6CA15E7}" srcOrd="0" destOrd="0" presId="urn:microsoft.com/office/officeart/2005/8/layout/list1"/>
    <dgm:cxn modelId="{C2A48A71-E246-8840-832A-BB4EFBBD30CF}" type="presParOf" srcId="{828BDDC9-5D72-0249-9705-0A2CA891E206}" destId="{2173A8B5-E153-434E-ADC0-97BDE6FAAD9B}" srcOrd="1" destOrd="0" presId="urn:microsoft.com/office/officeart/2005/8/layout/list1"/>
    <dgm:cxn modelId="{07191973-77A6-4641-9148-720CBE24B112}" type="presParOf" srcId="{730E0CD1-A5D2-4F47-85A3-EDA94DEB55B6}" destId="{9B504053-772B-0D40-AC01-78A9E240E829}" srcOrd="9" destOrd="0" presId="urn:microsoft.com/office/officeart/2005/8/layout/list1"/>
    <dgm:cxn modelId="{6073E9AC-9BA1-1447-B9DD-881EC0E83C5A}" type="presParOf" srcId="{730E0CD1-A5D2-4F47-85A3-EDA94DEB55B6}" destId="{93377267-CBC3-ED42-85A2-7A8B5A2EE9E3}" srcOrd="10" destOrd="0" presId="urn:microsoft.com/office/officeart/2005/8/layout/list1"/>
    <dgm:cxn modelId="{01D778CF-EC65-984F-84A7-7A000D5E179E}" type="presParOf" srcId="{730E0CD1-A5D2-4F47-85A3-EDA94DEB55B6}" destId="{80C62795-2356-A94B-A207-0C98208986CC}" srcOrd="11" destOrd="0" presId="urn:microsoft.com/office/officeart/2005/8/layout/list1"/>
    <dgm:cxn modelId="{F545B6C7-E0F7-DA45-882C-3760B832744F}" type="presParOf" srcId="{730E0CD1-A5D2-4F47-85A3-EDA94DEB55B6}" destId="{577042E1-6379-3944-8F39-33C63CF89435}" srcOrd="12" destOrd="0" presId="urn:microsoft.com/office/officeart/2005/8/layout/list1"/>
    <dgm:cxn modelId="{50E55615-5F31-9E4B-B0D6-629473658CB2}" type="presParOf" srcId="{577042E1-6379-3944-8F39-33C63CF89435}" destId="{C4E41203-A3A4-C04F-8033-6A54950391E1}" srcOrd="0" destOrd="0" presId="urn:microsoft.com/office/officeart/2005/8/layout/list1"/>
    <dgm:cxn modelId="{394E5B28-90E8-284B-9AAB-B781747B1365}" type="presParOf" srcId="{577042E1-6379-3944-8F39-33C63CF89435}" destId="{60C28E1B-52F4-FE40-9021-E90261B6CAC2}" srcOrd="1" destOrd="0" presId="urn:microsoft.com/office/officeart/2005/8/layout/list1"/>
    <dgm:cxn modelId="{E56E6CE2-D240-AB4E-9AE0-E2F87117A662}" type="presParOf" srcId="{730E0CD1-A5D2-4F47-85A3-EDA94DEB55B6}" destId="{B9CD292A-A2A6-0C40-B220-B8D4AFCA7680}" srcOrd="13" destOrd="0" presId="urn:microsoft.com/office/officeart/2005/8/layout/list1"/>
    <dgm:cxn modelId="{EB4D2A5C-5C1E-B241-8AEC-5F8C97D58887}" type="presParOf" srcId="{730E0CD1-A5D2-4F47-85A3-EDA94DEB55B6}" destId="{0B2A2D36-035C-B04A-9DBA-56CAEEE0AD3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A83058-B47D-704B-A6D5-10C2644091E7}">
      <dsp:nvSpPr>
        <dsp:cNvPr id="0" name=""/>
        <dsp:cNvSpPr/>
      </dsp:nvSpPr>
      <dsp:spPr>
        <a:xfrm>
          <a:off x="0" y="285957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Segment</a:t>
          </a:r>
          <a:r>
            <a:rPr lang="en-US" sz="1500" kern="1200" dirty="0"/>
            <a:t>: Individual consumers and small businesses.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</a:t>
          </a:r>
          <a:r>
            <a:rPr lang="en-US" sz="1500" kern="1200" dirty="0"/>
            <a:t>: Personal banking, lending, and investment.</a:t>
          </a:r>
        </a:p>
      </dsp:txBody>
      <dsp:txXfrm>
        <a:off x="0" y="285957"/>
        <a:ext cx="6989380" cy="874125"/>
      </dsp:txXfrm>
    </dsp:sp>
    <dsp:sp modelId="{0A5703F4-D8F4-654A-ABEC-D1331F0EBE00}">
      <dsp:nvSpPr>
        <dsp:cNvPr id="0" name=""/>
        <dsp:cNvSpPr/>
      </dsp:nvSpPr>
      <dsp:spPr>
        <a:xfrm>
          <a:off x="349469" y="64557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Consumer &amp; Community Banking (CCB)</a:t>
          </a:r>
          <a:endParaRPr lang="en-US" sz="1500" kern="1200" dirty="0"/>
        </a:p>
      </dsp:txBody>
      <dsp:txXfrm>
        <a:off x="371085" y="86173"/>
        <a:ext cx="4849334" cy="399568"/>
      </dsp:txXfrm>
    </dsp:sp>
    <dsp:sp modelId="{B6FBB013-E168-554C-BC73-B641BCCF017E}">
      <dsp:nvSpPr>
        <dsp:cNvPr id="0" name=""/>
        <dsp:cNvSpPr/>
      </dsp:nvSpPr>
      <dsp:spPr>
        <a:xfrm>
          <a:off x="0" y="1462482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/>
            <a:t>Segment</a:t>
          </a:r>
          <a:r>
            <a:rPr lang="en-US" sz="1500" kern="1200"/>
            <a:t>: Investment banking, market-making, and treasury services.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</a:t>
          </a:r>
          <a:r>
            <a:rPr lang="en-US" sz="1500" kern="1200" dirty="0"/>
            <a:t>: High-end corporate and institutional clients.</a:t>
          </a:r>
        </a:p>
      </dsp:txBody>
      <dsp:txXfrm>
        <a:off x="0" y="1462482"/>
        <a:ext cx="6989380" cy="874125"/>
      </dsp:txXfrm>
    </dsp:sp>
    <dsp:sp modelId="{0DDB839A-58F5-C64B-93EF-D5B0DDDA6586}">
      <dsp:nvSpPr>
        <dsp:cNvPr id="0" name=""/>
        <dsp:cNvSpPr/>
      </dsp:nvSpPr>
      <dsp:spPr>
        <a:xfrm>
          <a:off x="349469" y="1241082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/>
            <a:t>Corporate &amp; Investment Bank (CIB)</a:t>
          </a:r>
          <a:endParaRPr lang="en-US" sz="1500" b="1" kern="1200" dirty="0"/>
        </a:p>
      </dsp:txBody>
      <dsp:txXfrm>
        <a:off x="371085" y="1262698"/>
        <a:ext cx="4849334" cy="399568"/>
      </dsp:txXfrm>
    </dsp:sp>
    <dsp:sp modelId="{93377267-CBC3-ED42-85A2-7A8B5A2EE9E3}">
      <dsp:nvSpPr>
        <dsp:cNvPr id="0" name=""/>
        <dsp:cNvSpPr/>
      </dsp:nvSpPr>
      <dsp:spPr>
        <a:xfrm>
          <a:off x="0" y="2639007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Segment</a:t>
          </a:r>
          <a:r>
            <a:rPr lang="en-US" sz="1500" kern="1200" dirty="0"/>
            <a:t>: Large business services.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</a:t>
          </a:r>
          <a:r>
            <a:rPr lang="en-US" sz="1500" kern="1200" dirty="0"/>
            <a:t>: Lending, investment, and financial solutions.</a:t>
          </a:r>
        </a:p>
      </dsp:txBody>
      <dsp:txXfrm>
        <a:off x="0" y="2639007"/>
        <a:ext cx="6989380" cy="874125"/>
      </dsp:txXfrm>
    </dsp:sp>
    <dsp:sp modelId="{2173A8B5-E153-434E-ADC0-97BDE6FAAD9B}">
      <dsp:nvSpPr>
        <dsp:cNvPr id="0" name=""/>
        <dsp:cNvSpPr/>
      </dsp:nvSpPr>
      <dsp:spPr>
        <a:xfrm>
          <a:off x="349469" y="2417607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US" sz="1500" b="1" kern="1200" dirty="0"/>
            <a:t>Commercial Banking (CB)</a:t>
          </a:r>
          <a:endParaRPr lang="en-US" sz="1500" kern="1200" dirty="0"/>
        </a:p>
      </dsp:txBody>
      <dsp:txXfrm>
        <a:off x="371085" y="2439223"/>
        <a:ext cx="4849334" cy="399568"/>
      </dsp:txXfrm>
    </dsp:sp>
    <dsp:sp modelId="{0B2A2D36-035C-B04A-9DBA-56CAEEE0AD31}">
      <dsp:nvSpPr>
        <dsp:cNvPr id="0" name=""/>
        <dsp:cNvSpPr/>
      </dsp:nvSpPr>
      <dsp:spPr>
        <a:xfrm>
          <a:off x="0" y="3815532"/>
          <a:ext cx="698938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42454" tIns="312420" rIns="542454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Segment: </a:t>
          </a:r>
          <a:r>
            <a:rPr lang="en-US" sz="1500" kern="1200" dirty="0"/>
            <a:t>High-net-worth individuals and institutional investors.</a:t>
          </a:r>
          <a:endParaRPr lang="en-US" sz="1500" b="1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b="1" kern="1200" dirty="0"/>
            <a:t>Services: </a:t>
          </a:r>
          <a:r>
            <a:rPr lang="en-US" sz="1500" kern="1200" dirty="0"/>
            <a:t>Investment and wealth management services.</a:t>
          </a:r>
        </a:p>
      </dsp:txBody>
      <dsp:txXfrm>
        <a:off x="0" y="3815532"/>
        <a:ext cx="6989380" cy="874125"/>
      </dsp:txXfrm>
    </dsp:sp>
    <dsp:sp modelId="{60C28E1B-52F4-FE40-9021-E90261B6CAC2}">
      <dsp:nvSpPr>
        <dsp:cNvPr id="0" name=""/>
        <dsp:cNvSpPr/>
      </dsp:nvSpPr>
      <dsp:spPr>
        <a:xfrm>
          <a:off x="349469" y="3594132"/>
          <a:ext cx="4892566" cy="44280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84927" tIns="0" rIns="184927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Asset &amp; Wealth Management (AWM)</a:t>
          </a:r>
        </a:p>
      </dsp:txBody>
      <dsp:txXfrm>
        <a:off x="371085" y="3615748"/>
        <a:ext cx="4849334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8C139-6DCC-E747-809A-EB86912E4A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07065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C14E9A-270D-CB48-B83A-9C178EB838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686740"/>
            <a:ext cx="9144000" cy="1655763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7233A4-F3BE-D043-BF42-206E1D778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72EE8CE-C1B4-4C9F-BCD2-79CDC1ACFD70}"/>
              </a:ext>
            </a:extLst>
          </p:cNvPr>
          <p:cNvSpPr/>
          <p:nvPr/>
        </p:nvSpPr>
        <p:spPr>
          <a:xfrm>
            <a:off x="11068050" y="0"/>
            <a:ext cx="1123951" cy="5581317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120"/>
              </a:lnSpc>
            </a:pPr>
            <a:endParaRPr lang="en-US" sz="6500" b="0" i="0">
              <a:solidFill>
                <a:schemeClr val="tx2">
                  <a:lumMod val="40000"/>
                  <a:lumOff val="60000"/>
                </a:schemeClr>
              </a:solidFill>
              <a:latin typeface="Roboto" panose="02000000000000000000" pitchFamily="2" charset="0"/>
              <a:cs typeface="Verdana" panose="020B0604030504040204" pitchFamily="34" charset="0"/>
            </a:endParaRPr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BA613CC9-BB93-17FD-7359-69706B7A38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/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55FCAED8-D4DA-2BDF-275D-6179A1437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027" y="6492876"/>
            <a:ext cx="4114800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93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7E58A1-5692-A146-BE9E-A7A91BAA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1880-376B-C842-9011-BCC7D20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468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2792-5666-664F-81DB-3B309086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AB43E-7110-9443-B786-79EB43C9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5625839" cy="434202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E3A51-D39C-2046-9F70-7E2EFBF5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720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8B0E8-B8BF-304F-8982-8D322E86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B11AA-C1BF-F444-A2E6-6F48F828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0222" y="6492876"/>
            <a:ext cx="1060831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19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EAED-DDA7-FB4B-AD5E-B1D0826B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13FF-7006-1B4D-9419-F362F41F8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537128" cy="431473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F63E4-5B7F-2648-9724-107ED497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44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12F27-85ED-2947-B9D8-0CB12C55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2008-12F5-6E41-AACF-3036CA9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8806" y="6492876"/>
            <a:ext cx="1122247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973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6063-43C4-4C25-8DDE-A1CB66513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16625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5C847-13C5-41B7-9F05-03E0C8E5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6C822-0E44-40A5-A937-F5DF231B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791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FEE54-1460-A042-A897-7C8B94A5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97" y="192600"/>
            <a:ext cx="1041208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653099"/>
            <a:ext cx="10412083" cy="37556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10" y="6492876"/>
            <a:ext cx="11495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396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D838F-394A-BD46-8084-27B1A629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57858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82BBD-40FD-9C46-A6BD-57A0669D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345830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019D-A7A5-3D41-BF49-B87CADF0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F5FE4-BDAE-164A-91EE-82AFE0E4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391" y="6492876"/>
            <a:ext cx="11836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5621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92E8C-97B7-7644-9FD2-659D03A3E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2659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25715-5295-6A4D-9D2A-90DB23B65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4173A-D3FE-DF48-9FF2-24FD6987F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00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9C53D-7100-2646-884D-55591CC8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10207" y="61277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5E1D03F1-0615-154B-8F4D-CFD118C7A806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2ABB4-137B-5A49-AFDB-BF5DE35A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B964-8072-894B-9BDD-338366F3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5630" y="6492876"/>
            <a:ext cx="111542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7165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C9044-88FA-114E-A603-F4806F26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9" y="365125"/>
            <a:ext cx="1013983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DD660-E6F2-5947-A75E-EBFEAD08A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696C5-9224-334C-8342-D331603AD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6"/>
            <a:ext cx="5157787" cy="287896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94932C-91D9-154A-A705-05849E95E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4868839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EC021-E932-4D41-A850-F52285CB2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4868839" cy="30427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3B528-EE48-B34C-AB68-CDBE8617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C369-037C-D94D-BB7F-293A518F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2926" y="6492876"/>
            <a:ext cx="10881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938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ACD3-9B3F-3C46-9614-BD969C115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37CF0-F3E8-C144-8E00-16DAB2A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0C757D-5F7E-6943-A876-38338F5B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6919" y="6492876"/>
            <a:ext cx="120413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6789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CD5FC-351A-8545-B804-A4666E421C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210207" y="6127751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E17BFF34-74AD-984F-B69D-0697253AC374}" type="datetime1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7E58A1-5692-A146-BE9E-A7A91BAA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1880-376B-C842-9011-BCC7D20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340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612" y="1653098"/>
            <a:ext cx="10323728" cy="45146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616A1292-399E-A037-D215-71CE6AB692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8936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9117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2792-5666-664F-81DB-3B309086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AB43E-7110-9443-B786-79EB43C9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90" y="987425"/>
            <a:ext cx="5625839" cy="434202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E3A51-D39C-2046-9F70-7E2EFBF5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72052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8B0E8-B8BF-304F-8982-8D322E86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B11AA-C1BF-F444-A2E6-6F48F828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0222" y="6492876"/>
            <a:ext cx="1060831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0115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EAED-DDA7-FB4B-AD5E-B1D0826B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13FF-7006-1B4D-9419-F362F41F8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537128" cy="4314731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F63E4-5B7F-2648-9724-107ED497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244756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12F27-85ED-2947-B9D8-0CB12C55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2008-12F5-6E41-AACF-3036CA9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8806" y="6492876"/>
            <a:ext cx="1122247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700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6063-43C4-4C25-8DDE-A1CB66513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5C847-13C5-41B7-9F05-03E0C8E5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6C822-0E44-40A5-A937-F5DF231B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09278" y="6492876"/>
            <a:ext cx="1101775" cy="365125"/>
          </a:xfrm>
          <a:prstGeom prst="rect">
            <a:avLst/>
          </a:prstGeom>
        </p:spPr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3004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5FEE54-1460-A042-A897-7C8B94A5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97" y="192600"/>
            <a:ext cx="10412083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653099"/>
            <a:ext cx="10412083" cy="37556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18990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019D-A7A5-3D41-BF49-B87CADF0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7D838F-394A-BD46-8084-27B1A629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57858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82BBD-40FD-9C46-A6BD-57A0669D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345830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F5FE4-BDAE-164A-91EE-82AFE0E4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3493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D92E8C-97B7-7644-9FD2-659D03A3E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2659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25715-5295-6A4D-9D2A-90DB23B65D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4173A-D3FE-DF48-9FF2-24FD6987F4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00699" y="1687095"/>
            <a:ext cx="5181600" cy="36676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99C53D-7100-2646-884D-55591CC829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4CC543EE-7BE5-5748-BB53-1A6410BB1C38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2ABB4-137B-5A49-AFDB-BF5DE35A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B964-8072-894B-9BDD-338366F3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7018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C9044-88FA-114E-A603-F4806F266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6DD660-E6F2-5947-A75E-EBFEAD08A8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A696C5-9224-334C-8342-D331603AD1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594932C-91D9-154A-A705-05849E95E0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5EC021-E932-4D41-A850-F52285CB20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8E431C-A5CD-5A40-9BE8-830F750911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951EECE5-617A-9542-BF12-D4DCBE8446D2}" type="datetime1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3B528-EE48-B34C-AB68-CDBE8617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C369-037C-D94D-BB7F-293A518F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90298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ACD3-9B3F-3C46-9614-BD969C115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7EF637-4A9D-0E42-ACA7-CB825FB180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A71192FB-0A6F-2E48-BB33-8BFFDECDEE59}" type="datetime1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37CF0-F3E8-C144-8E00-16DAB2A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0C757D-5F7E-6943-A876-38338F5B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33078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ECD5FC-351A-8545-B804-A4666E421C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41DC836A-1ED0-CE4F-A892-5BDD92ABD1F5}" type="datetime1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7E58A1-5692-A146-BE9E-A7A91BAA9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1880-376B-C842-9011-BCC7D2098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7798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D2792-5666-664F-81DB-3B309086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AB43E-7110-9443-B786-79EB43C9DF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FE3A51-D39C-2046-9F70-7E2EFBF5CF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07E324-D32C-324F-92C0-F790EA311F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A034F02A-DF50-E44B-AAC0-9B7E84D7B16B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48B0E8-B8BF-304F-8982-8D322E86A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B11AA-C1BF-F444-A2E6-6F48F828B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994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51D34-C7EA-431D-B962-E739951EA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7FC504-E5A6-4339-9EA9-6E9B5C071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3B20F-FFA3-45B9-8550-2F67D8D92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Date Placeholder 1">
            <a:extLst>
              <a:ext uri="{FF2B5EF4-FFF2-40B4-BE49-F238E27FC236}">
                <a16:creationId xmlns:a16="http://schemas.microsoft.com/office/drawing/2014/main" id="{4AB2230A-0F76-67CD-34DF-28A91206E81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/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CCE1FA02-A636-AF17-35CC-8E9C46757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32027" y="6492876"/>
            <a:ext cx="4114800" cy="365125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51299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1EAED-DDA7-FB4B-AD5E-B1D0826BD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0113FF-7006-1B4D-9419-F362F41F81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8F63E4-5B7F-2648-9724-107ED4976F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55540D-DE7D-0642-A456-144995BBD0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413E278F-934A-4B4B-9DE2-12CDD3AE07F5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112F27-85ED-2947-B9D8-0CB12C555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1E2008-12F5-6E41-AACF-3036CA9AE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89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76063-43C4-4C25-8DDE-A1CB66513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2394262-EC73-4E78-A10A-24FA5ECBF6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92876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Roboto" panose="02000000000000000000" pitchFamily="2" charset="0"/>
              </a:defRPr>
            </a:lvl1pPr>
          </a:lstStyle>
          <a:p>
            <a:fld id="{369A1B49-229E-B84C-A7D0-FF125FC51688}" type="datetime1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25C847-13C5-41B7-9F05-03E0C8E57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16C822-0E44-40A5-A937-F5DF231B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A5E2ED-17D4-4040-84B0-C6397CC121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77779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CB895-F613-CFAE-522E-A7A2374DCE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B9F65B-9620-F7CC-E6C4-834B116014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241005-121B-DC57-B6EE-820D3BDD3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C7AEE-ED96-0241-A4C3-D1DB38FFD5C7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1FD35-3286-FA3B-E622-130464EE6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D6C3A6-659F-9C1D-2848-8C431FA4A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7980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67D0F0-4A20-A201-F060-02BAE6858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6C4AC9-5CB4-5413-BC35-534B806FB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D02D7E-A7AB-38D9-0282-26776126C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52B39A-4357-9B4D-B6C6-57BBA8A56E78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C1E4B-09FA-50D5-E867-EB83E9A09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C2639B-C353-0DC7-814E-7088961A18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1294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3A813-88A2-03AE-0D57-1C314DE03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EE2AE9-1F94-D333-1C2B-6F38E9B85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BDFFDE-793B-D6D0-BE05-46B5233FD0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43E534-0134-2341-8474-279AFEFDAF77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5BAD14-5A3B-DFB4-20FF-46B7D5DDA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5A129-8D8A-3B21-F511-E5356E9B3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659037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1E837-0813-489D-32F5-704C8238C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C27E6-861D-0963-0A2D-8E0CEA8C8F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C711AE-84F1-9719-A974-8D79A3939E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40CFE3-09BF-6188-18E0-7A30CFDD0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5DD5A9-57C7-E94B-8CAA-05AFD45F04A7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AD63B5-A087-97BF-220C-05EBCE7FE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BADC13-2E5E-A4F5-89E8-F252CF53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8758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345FE-F663-BD9A-D09F-95AE7619F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26654-4C10-5F59-1F34-193923C88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E9F366-0D50-D28A-352C-F91634CE58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D5A81C-2F0F-5572-AAC8-A058423FFC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0F0E50-9508-382D-2D78-63D6DB480D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93C65-B191-848A-21DA-2E53E3E73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82DF4-893F-994E-A0BE-B1E35AA82DDB}" type="datetime1">
              <a:rPr lang="en-US" smtClean="0"/>
              <a:t>11/13/23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601285-AA04-82D5-C0A6-F3E418D62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31DB28-DD65-4F32-3837-A4192901E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90491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96DAE-3FE9-8187-0D7C-8F2AB6EA8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6865DA-B03A-C89C-DBDF-402A98CC0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394CA-88BC-B44E-8E65-40A80EC892CD}" type="datetime1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EE51FF-214B-6E3F-F8E4-733708A9E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2A67FD-FFCB-CAD5-3C62-953BDB65A6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4946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81877A-2CF8-5E0E-431D-FB22AFA20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FCCF2B-41B2-8743-BC16-D31C3EBDE837}" type="datetime1">
              <a:rPr lang="en-US" smtClean="0"/>
              <a:t>11/13/23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CE5CA5-B2C1-530E-3501-73B8B4A67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8F43C7-1A5B-1BAC-3283-EAB210ECE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006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F0948-4E4E-196A-2303-A243463A8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F3E009-418B-91B7-48B6-5CDB639B8C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BF9D79-184D-2809-D0FD-488D8B294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434401-1884-EA54-A8C4-504928FC64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398314-7A27-884E-85D1-ED0D5A55620F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69462-D228-BBED-2512-5A90D1C12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3AE10F-4059-D69C-DE40-F16D5838D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89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99690-DF71-DA45-23E0-24BE00C22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62CA66-6CC3-AE1B-9DB6-65F6251BF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623CA-2CF3-5615-14EA-1A0B56E20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778275-5004-3CB1-B4F3-CA7E44A4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7361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4063B-A8C3-455F-0AE5-732162FE5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956685-1CDF-7E0F-209B-38EEEC862B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4E926-A504-23AD-3D06-BA4354EB02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AEA5B4-7A19-404B-F79B-ACCC09F72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36E6D0-74C0-F349-B5E4-FDF7EED46AF5}" type="datetime1">
              <a:rPr lang="en-US" smtClean="0"/>
              <a:t>11/13/23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C6756B-5023-92D2-F0C4-8BF54ADA9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8845EF-E20E-61B2-BF0D-9AA0EEE7A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26539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3273B-43BD-D2E0-1FF4-125D141F8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D97CC5-F7CE-BAC9-8A60-5150F5F3D5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D7E9C8-E561-F3FB-4CF6-2E90406C8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7DB8C9-41B4-6143-9F67-CC8AA2A2C9CB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64E2B-0E2A-6F12-1297-7DFBB43FD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EDCE9-258B-D2E2-E6F8-BF0283CBB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77565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71C1F4-4FFD-507D-F1F3-A53F50FC28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E82FA1-1829-EE6E-319A-8C1EF8DF2E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990DE-ECE7-0647-71FA-47861653C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71A2C-4D3F-7C42-A75A-80D9C93CC6E1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097E09-0C0E-BB55-2309-91B44021B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8C2E9-804D-EB2E-FD1E-4E1E30D4D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49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FEE54-1460-A042-A897-7C8B94A5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297" y="192600"/>
            <a:ext cx="11603528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871F6A-E713-794A-9B10-136D5E046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297" y="1653099"/>
            <a:ext cx="11603528" cy="375569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E42868-45F4-4C46-82D5-1AE20B8A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003637"/>
            <a:ext cx="9624291" cy="85184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AAA22-24C8-1F40-B269-591C2F2A4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61510" y="6492876"/>
            <a:ext cx="11495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0904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D838F-394A-BD46-8084-27B1A6299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8" y="578581"/>
            <a:ext cx="11565959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E82BBD-40FD-9C46-A6BD-57A0669D3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8" y="3458305"/>
            <a:ext cx="11565959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4019D-A7A5-3D41-BF49-B87CADF0C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8F5FE4-BDAE-164A-91EE-82AFE0E4E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27391" y="6492876"/>
            <a:ext cx="1183661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97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92ABB4-137B-5A49-AFDB-BF5DE35AA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5940176"/>
            <a:ext cx="9624291" cy="9153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B6EB964-8072-894B-9BDD-338366F3E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95630" y="6492876"/>
            <a:ext cx="111542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DCB0F55-A3F1-0FAF-089B-0E84F8DB4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337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262F8D9-41E9-3DB4-0B88-8E20D87FB0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88837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04E8EE75-3172-60B5-7437-C2B0D8026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88837"/>
            <a:ext cx="5181600" cy="4351339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6339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E3B528-EE48-B34C-AB68-CDBE8617F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EC369-037C-D94D-BB7F-293A518FE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22926" y="6492876"/>
            <a:ext cx="10881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AE953DF-1229-745C-1698-8BE7FAA90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1288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53F1DEBD-65E7-5F11-9F8D-D02D77153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437325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6540A66-E477-9BA9-4EB8-B4B683B262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8201" y="2261238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18BB187A-E0D1-55F5-5B3D-430A6AAA13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3" y="1437325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861A5B49-7CFB-4B0B-01FD-DA556882A1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3" y="2261238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9000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8ACD3-9B3F-3C46-9614-BD969C115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1662543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37CF0-F3E8-C144-8E00-16DAB2A8F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490358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0C757D-5F7E-6943-A876-38338F5BA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6919" y="6492876"/>
            <a:ext cx="120413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42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4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9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18.xml"/><Relationship Id="rId10" Type="http://schemas.openxmlformats.org/officeDocument/2006/relationships/theme" Target="../theme/theme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image" Target="../media/image5.png"/><Relationship Id="rId5" Type="http://schemas.openxmlformats.org/officeDocument/2006/relationships/slideLayout" Target="../slideLayouts/slideLayout27.xml"/><Relationship Id="rId10" Type="http://schemas.openxmlformats.org/officeDocument/2006/relationships/theme" Target="../theme/theme4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4.xml"/><Relationship Id="rId7" Type="http://schemas.openxmlformats.org/officeDocument/2006/relationships/slideLayout" Target="../slideLayouts/slideLayout38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41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2038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10DB86B-72D9-4E31-8C4F-49562EF07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3198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0633B-4808-4A36-A6D4-672420A9A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3429000"/>
            <a:ext cx="10515600" cy="2747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9F1E0-B187-412F-8780-FD42BD5BB2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8936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9CE25A47-60B6-084F-B2CE-23F0328A122B}" type="datetimeFigureOut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6D20D-F979-46B0-834D-6EE386BB17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32027" y="64928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9B1C1-DC90-4667-9624-35148EB6D5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84341" y="6356349"/>
            <a:ext cx="1007660" cy="50165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</a:defRPr>
            </a:lvl1pPr>
          </a:lstStyle>
          <a:p>
            <a:fld id="{1B1E57E9-8097-EC4F-BB7F-2EAAC04CFA22}" type="slidenum">
              <a:rPr lang="en-US" smtClean="0"/>
              <a:t>‹#›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0C55C44-ED10-E67F-B531-251A39E94459}"/>
              </a:ext>
            </a:extLst>
          </p:cNvPr>
          <p:cNvGrpSpPr/>
          <p:nvPr userDrawn="1"/>
        </p:nvGrpSpPr>
        <p:grpSpPr>
          <a:xfrm>
            <a:off x="4089386" y="362320"/>
            <a:ext cx="4013229" cy="1007803"/>
            <a:chOff x="1969505" y="319464"/>
            <a:chExt cx="4013229" cy="1007803"/>
          </a:xfrm>
        </p:grpSpPr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993FCE52-EDCB-4723-86DE-89151E76CE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l="25719"/>
            <a:stretch/>
          </p:blipFill>
          <p:spPr>
            <a:xfrm>
              <a:off x="2881355" y="319464"/>
              <a:ext cx="3101379" cy="1007803"/>
            </a:xfrm>
            <a:prstGeom prst="rect">
              <a:avLst/>
            </a:prstGeom>
          </p:spPr>
        </p:pic>
        <p:pic>
          <p:nvPicPr>
            <p:cNvPr id="11" name="Graphic 10">
              <a:extLst>
                <a:ext uri="{FF2B5EF4-FFF2-40B4-BE49-F238E27FC236}">
                  <a16:creationId xmlns:a16="http://schemas.microsoft.com/office/drawing/2014/main" id="{22F68448-AD49-2564-0888-D3051647A1D5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969505" y="363663"/>
              <a:ext cx="911850" cy="911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01764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DIN Alternate" panose="020B0500000000000000" pitchFamily="34" charset="77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400" b="0" i="0" kern="1200" dirty="0" smtClean="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Roboto" panose="02000000000000000000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3D82CD0F-4FB5-4C72-B74A-9EE7C686EC24}"/>
              </a:ext>
            </a:extLst>
          </p:cNvPr>
          <p:cNvSpPr/>
          <p:nvPr/>
        </p:nvSpPr>
        <p:spPr>
          <a:xfrm>
            <a:off x="-19051" y="5962021"/>
            <a:ext cx="12211052" cy="912815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b="0" i="0">
              <a:latin typeface="Roboto" panose="02000000000000000000" pitchFamily="2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1B1B7-A64D-D144-9C5C-484CA05F3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166254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C12BD-B2AF-BB40-8117-97FB8427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697871"/>
            <a:ext cx="11652032" cy="41945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C7F26EE4-9DFD-4632-A15C-CA23942D3B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522271" y="6065264"/>
            <a:ext cx="792736" cy="792736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4665A69-E0C5-218D-24A0-CF0AC4EB0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5962022"/>
            <a:ext cx="9810183" cy="89598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1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53E8139-E8BD-2599-188D-DA7508957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209525" y="6455343"/>
            <a:ext cx="957641" cy="4279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31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Roboto" panose="02000000000000000000" pitchFamily="2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BD484D51-7F2E-4995-AD9A-BB8D1BB5DF9D}"/>
              </a:ext>
            </a:extLst>
          </p:cNvPr>
          <p:cNvGrpSpPr/>
          <p:nvPr/>
        </p:nvGrpSpPr>
        <p:grpSpPr>
          <a:xfrm>
            <a:off x="-19051" y="0"/>
            <a:ext cx="12211052" cy="6874835"/>
            <a:chOff x="-19052" y="0"/>
            <a:chExt cx="12211052" cy="687483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D82CD0F-4FB5-4C72-B74A-9EE7C686EC24}"/>
                </a:ext>
              </a:extLst>
            </p:cNvPr>
            <p:cNvSpPr/>
            <p:nvPr/>
          </p:nvSpPr>
          <p:spPr>
            <a:xfrm>
              <a:off x="-19052" y="6155237"/>
              <a:ext cx="12211052" cy="719597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 b="0" i="0">
                <a:latin typeface="Roboto" panose="02000000000000000000" pitchFamily="2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E16450F-5B3A-4FB4-9403-934245B998C8}"/>
                </a:ext>
              </a:extLst>
            </p:cNvPr>
            <p:cNvSpPr/>
            <p:nvPr/>
          </p:nvSpPr>
          <p:spPr>
            <a:xfrm>
              <a:off x="11068049" y="0"/>
              <a:ext cx="1123951" cy="6634480"/>
            </a:xfrm>
            <a:prstGeom prst="rect">
              <a:avLst/>
            </a:prstGeom>
            <a:solidFill>
              <a:srgbClr val="2038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6120"/>
                </a:lnSpc>
              </a:pPr>
              <a:endParaRPr lang="en-US" sz="6500" b="0" i="0">
                <a:solidFill>
                  <a:schemeClr val="tx2">
                    <a:lumMod val="40000"/>
                    <a:lumOff val="60000"/>
                  </a:schemeClr>
                </a:solidFill>
                <a:latin typeface="Roboto" panose="02000000000000000000" pitchFamily="2" charset="0"/>
                <a:cs typeface="Verdana" panose="020B0604030504040204" pitchFamily="34" charset="0"/>
              </a:endParaRPr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1B1B7-A64D-D144-9C5C-484CA05F3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C12BD-B2AF-BB40-8117-97FB8427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697872"/>
            <a:ext cx="10515600" cy="4322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20" name="Picture 19" descr="Logo&#10;&#10;Description automatically generated">
            <a:extLst>
              <a:ext uri="{FF2B5EF4-FFF2-40B4-BE49-F238E27FC236}">
                <a16:creationId xmlns:a16="http://schemas.microsoft.com/office/drawing/2014/main" id="{C7F26EE4-9DFD-4632-A15C-CA23942D3B5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068050" y="2"/>
            <a:ext cx="1123951" cy="1123951"/>
          </a:xfrm>
          <a:prstGeom prst="rect">
            <a:avLst/>
          </a:prstGeom>
        </p:spPr>
      </p:pic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54665A69-E0C5-218D-24A0-CF0AC4EB00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264167"/>
            <a:ext cx="9448800" cy="5938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1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253E8139-E8BD-2599-188D-DA75089570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8049" y="6264167"/>
            <a:ext cx="1143003" cy="5938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395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Roboto" panose="02000000000000000000" pitchFamily="2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425AF-35FC-B045-B991-748B413626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-1" y="6264167"/>
            <a:ext cx="11048997" cy="59383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51" b="0" i="0">
                <a:solidFill>
                  <a:schemeClr val="tx2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E16450F-5B3A-4FB4-9403-934245B998C8}"/>
              </a:ext>
            </a:extLst>
          </p:cNvPr>
          <p:cNvSpPr/>
          <p:nvPr/>
        </p:nvSpPr>
        <p:spPr>
          <a:xfrm>
            <a:off x="11068048" y="0"/>
            <a:ext cx="1143003" cy="6875611"/>
          </a:xfrm>
          <a:prstGeom prst="rect">
            <a:avLst/>
          </a:prstGeom>
          <a:solidFill>
            <a:srgbClr val="2038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ts val="6120"/>
              </a:lnSpc>
            </a:pPr>
            <a:endParaRPr lang="en-US" sz="6500" b="0" i="0">
              <a:solidFill>
                <a:schemeClr val="tx2">
                  <a:lumMod val="40000"/>
                  <a:lumOff val="60000"/>
                </a:schemeClr>
              </a:solidFill>
              <a:latin typeface="Roboto" panose="02000000000000000000" pitchFamily="2" charset="0"/>
              <a:cs typeface="Verdana" panose="020B060403050404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51B1B7-A64D-D144-9C5C-484CA05F3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699" y="2373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C12BD-B2AF-BB40-8117-97FB8427E1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1697873"/>
            <a:ext cx="10515600" cy="4305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78192-5F0E-D94C-9908-E7ACAD62B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68049" y="6264167"/>
            <a:ext cx="1143003" cy="59383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 b="0" i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FDA5E2ED-17D4-4040-84B0-C6397CC1210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Picture 10" descr="Logo&#10;&#10;Description automatically generated">
            <a:extLst>
              <a:ext uri="{FF2B5EF4-FFF2-40B4-BE49-F238E27FC236}">
                <a16:creationId xmlns:a16="http://schemas.microsoft.com/office/drawing/2014/main" id="{C186D5CC-7079-46D4-9449-F3EC2588C07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1068050" y="2"/>
            <a:ext cx="1123951" cy="1123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475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Roboto" panose="02000000000000000000" pitchFamily="2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1A5FA3-4792-4A9D-AE71-41F2FC677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2C2C7F-A57E-E0DB-BC2D-C9F8DC59A1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6F69-4E3D-427E-4197-0977FA200E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fld id="{473CA8A6-7CD1-934A-A8F7-1E1290E6CBF6}" type="datetime1">
              <a:rPr lang="en-US" smtClean="0"/>
              <a:t>11/13/23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40016-0DBB-C4B2-4035-CD1441B0D7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31A337-E9F5-91C0-0006-31E7886889F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1" i="0">
                <a:solidFill>
                  <a:schemeClr val="tx1"/>
                </a:solidFill>
                <a:latin typeface="Roboto" panose="02000000000000000000" pitchFamily="2" charset="0"/>
              </a:defRPr>
            </a:lvl1pPr>
          </a:lstStyle>
          <a:p>
            <a:fld id="{5F61CD11-243F-224F-95EB-A7BCAA45EE2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90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delle Cyrillic" panose="02000503060000020004" pitchFamily="2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Roboto" panose="02000000000000000000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13D78-A218-8712-309A-294AB174F3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Assignment 8:</a:t>
            </a:r>
            <a:br>
              <a:rPr lang="en-US" dirty="0"/>
            </a:br>
            <a:r>
              <a:rPr lang="en-US" dirty="0"/>
              <a:t>Bank Holding Companies (BHC)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94F6D7-3C75-6F2A-821E-40B89B865F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Glenn, Michael, Eric, Kramer, </a:t>
            </a:r>
            <a:r>
              <a:rPr lang="en-US" dirty="0" err="1"/>
              <a:t>Nikitia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57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189E3-B080-EB88-E3CA-B22990A4C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JPMC: Total Non-Interest Income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84FBC-05BB-E36E-19AC-FAC4410D08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10</a:t>
            </a:fld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CD55AE7-4612-7932-0AF1-58CB42172E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727" t="14778" r="5075" b="12702"/>
          <a:stretch/>
        </p:blipFill>
        <p:spPr>
          <a:xfrm>
            <a:off x="974124" y="1375806"/>
            <a:ext cx="9973234" cy="511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942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F47783-DF10-3FAD-4B84-9891CE931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JPMC: Total Assets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E2E2D2D-26C0-C547-7137-FD4376375B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117" b="2464"/>
          <a:stretch/>
        </p:blipFill>
        <p:spPr>
          <a:xfrm>
            <a:off x="1035909" y="1446576"/>
            <a:ext cx="9677399" cy="4909775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E84A9-0778-20C1-FBAE-E801AC848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818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63F79-97DF-828A-D4AF-ED29216B4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JPMC: Total Liabilities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5DA9C64-859F-CF24-BD38-99F39FC45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631" t="18576" r="10490" b="15678"/>
          <a:stretch/>
        </p:blipFill>
        <p:spPr>
          <a:xfrm>
            <a:off x="1095874" y="1462278"/>
            <a:ext cx="10000251" cy="489407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96EF88-5CA1-A641-57FE-620459A52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590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39B9B-0AC5-E27B-3CDD-A45CF67B3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JPMC: Total Capital Ratio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DC6D0-44E9-C110-7B70-F302D9ABD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13</a:t>
            </a:fld>
            <a:endParaRPr lang="en-US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C75EFC5-E6CE-A738-6EF0-8D5361248B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253" r="268" b="912"/>
          <a:stretch/>
        </p:blipFill>
        <p:spPr>
          <a:xfrm>
            <a:off x="1099274" y="1416115"/>
            <a:ext cx="9993451" cy="4940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8242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E8B01-F68C-3678-8E24-A9409D4C1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Asset Liability Management (ALM) &amp; Risk Profile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D3EDD0-FE8B-BC06-52B2-F34611F298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AB32D-58C8-4036-6FF4-CAA9E5608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79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311B6D4-D96E-09AA-565D-62F8EC2B2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Asset and Liability Committee (ALCO)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C61FC39-D251-7B03-9266-FF115DD1D2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i="1" dirty="0"/>
              <a:t>ALCO oversees the ALM of JPMC using the following framework: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/>
              <a:t>Investment in High-Quality Securities:</a:t>
            </a:r>
            <a:endParaRPr lang="en-US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Focus of the Treasury and CIO on long-term investments in high-quality securities.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Part of the firm’s investment securities portfolio.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/>
              <a:t>Use of Derivatives:</a:t>
            </a:r>
            <a:endParaRPr lang="en-US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Treasury and CIO utilize derivatives for ALM objectives.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Key tool for risk management.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i="1" dirty="0"/>
              <a:t>Cash Position Management:</a:t>
            </a:r>
            <a:endParaRPr lang="en-US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Managed through deposits at central banks and short-term instruments.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i="1" dirty="0"/>
              <a:t>Ensures liquidity and appropriate funding risk management.</a:t>
            </a:r>
          </a:p>
        </p:txBody>
      </p:sp>
    </p:spTree>
    <p:extLst>
      <p:ext uri="{BB962C8B-B14F-4D97-AF65-F5344CB8AC3E}">
        <p14:creationId xmlns:p14="http://schemas.microsoft.com/office/powerpoint/2010/main" val="27664399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B69A176-0531-4929-31E3-C12394B0B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Chief Investment Office, Treasury, and Corporate (CTC) Risk Committee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E61D6F-1648-B21D-6784-6B5E17206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CTC Risk Committee's Role:</a:t>
            </a:r>
            <a:endParaRPr lang="en-US" dirty="0"/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Manages JPMC’s risk policy regarding structural interest rate.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Policy subject to approval by the Board Risk Committee.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Risk Transfer and Management:</a:t>
            </a:r>
            <a:endParaRPr lang="en-US" dirty="0"/>
          </a:p>
          <a:p>
            <a:pPr marL="742950" lvl="1" indent="-285750">
              <a:lnSpc>
                <a:spcPct val="100000"/>
              </a:lnSpc>
            </a:pPr>
            <a:r>
              <a:rPr lang="en-US" dirty="0"/>
              <a:t>Business units transfer interest rate risk to the Chief Investment Office via Funds Transfer Pricing (FTP).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Earnings-At-Risk Models:</a:t>
            </a:r>
            <a:endParaRPr lang="en-US" dirty="0"/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Used for stress testing beyond </a:t>
            </a:r>
            <a:r>
              <a:rPr lang="en-US" dirty="0" err="1"/>
              <a:t>VaR</a:t>
            </a:r>
            <a:r>
              <a:rPr lang="en-US" dirty="0"/>
              <a:t> modeling.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Includes balance sheet forecasting, determining deposit betas, and assessing risks under various monetary policies.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Sensitivity to ±100 basis point shifts in interest rates.</a:t>
            </a:r>
          </a:p>
          <a:p>
            <a:pPr marL="1143000" lvl="2" indent="-2286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Short-term shifts impact liabilities, while long-term shifts affect asset repricing.</a:t>
            </a:r>
          </a:p>
          <a:p>
            <a:pPr marL="742950" lvl="1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Key scenarios: Parallel shifts, steeper/flatter yield curve changes.</a:t>
            </a:r>
          </a:p>
        </p:txBody>
      </p:sp>
    </p:spTree>
    <p:extLst>
      <p:ext uri="{BB962C8B-B14F-4D97-AF65-F5344CB8AC3E}">
        <p14:creationId xmlns:p14="http://schemas.microsoft.com/office/powerpoint/2010/main" val="25718654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FE24B-320F-A14B-27F4-4BE4DDB155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Liquidity Risk Management (LRM)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EF3E3-82AA-EF5D-0694-C66CB93372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Dedicated Liquidity Risk Management: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Interfaces with firm- and LOB-level ALCOs and Risk Committees.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Regular stress testing including standardized and current scenarios.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Corporate Structure and Funding: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Parent company JPMC Holdings LLC supports subsidiary operations.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Contingency Funding and Compliance: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Establishes Contingency Funding Plan aligned with LCR.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Maintains 30 days' cash outflow provision in High-Quality Liquid Assets Ensures no overreporting of non-transferable HQLA assets.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Compliant with 100% minimum NSFR requirement.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Does not primarily rely on Federal Reserve discount window for liquidity.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2C1503-B298-7051-D74A-48F71F217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8096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F1D8-FA39-8DC9-B3DB-CF5BD4D9B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 III Compliance and Capital Ratios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0E65AC-BDBF-30D2-B0F2-FC9661E833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Basel III Compliance:</a:t>
            </a:r>
            <a:endParaRPr lang="en-US" dirty="0"/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Maintains risk-based ratios above Basel III advanced requirements.</a:t>
            </a: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CET1 Capital Ratio:</a:t>
            </a:r>
            <a:endParaRPr lang="en-US" dirty="0"/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As of December 31, 2022, CET1 capital ratio was 13.2%.</a:t>
            </a:r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Exceeds Basel III requirement of 4.5% (7%*).</a:t>
            </a:r>
          </a:p>
          <a:p>
            <a:pPr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b="1" dirty="0"/>
              <a:t>Adoption of SA-CCR:</a:t>
            </a:r>
            <a:endParaRPr lang="en-US" dirty="0"/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Started January 1, 2022, for Counterparty Credit Risk.</a:t>
            </a:r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Higher Exposure at Default (EAD) and increases Risk-Weighted Assets.</a:t>
            </a:r>
          </a:p>
          <a:p>
            <a:pPr marL="742950" lvl="1" indent="-285750">
              <a:lnSpc>
                <a:spcPct val="80000"/>
              </a:lnSpc>
              <a:buFont typeface="Arial" panose="020B0604020202020204" pitchFamily="34" charset="0"/>
              <a:buChar char="•"/>
            </a:pPr>
            <a:r>
              <a:rPr lang="en-US" dirty="0"/>
              <a:t>JPMC's risk profile was affected by only 30 basis points.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40A89C-927A-B7DB-929A-10E2FB80E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835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77C04-2EE9-A2F3-0391-34A1BDB89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ALM Models and 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CA4B4-4972-1DBD-7F5C-55FA7AD2B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Regulatory Compliance in ALM: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Models align with regulatory standards, focusing on RWA and LCR.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Strict adherence to standards, usually exceeding required thresholds.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Liquidity Coverage Ratio (LCR):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banking segment's LCR averages over 125%.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Indicates a conservative, stability-focused approach rather than aggressive growth.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7CEF3-33CC-7D62-71DB-5A21CF813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6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">
            <a:extLst>
              <a:ext uri="{FF2B5EF4-FFF2-40B4-BE49-F238E27FC236}">
                <a16:creationId xmlns:a16="http://schemas.microsoft.com/office/drawing/2014/main" id="{91FC01E1-C2AD-9953-F211-E502670895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550" y="454568"/>
            <a:ext cx="10096500" cy="67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D3B3E53-C251-CED1-17C3-9573FF97CCCF}"/>
              </a:ext>
            </a:extLst>
          </p:cNvPr>
          <p:cNvSpPr txBox="1"/>
          <p:nvPr/>
        </p:nvSpPr>
        <p:spPr>
          <a:xfrm>
            <a:off x="783020" y="1871840"/>
            <a:ext cx="329565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3200" dirty="0"/>
              <a:t>J.P. Morgan Chase &amp; Co. (JPMC) is a global BHC comprised of four specialized business units:</a:t>
            </a:r>
          </a:p>
        </p:txBody>
      </p:sp>
      <p:graphicFrame>
        <p:nvGraphicFramePr>
          <p:cNvPr id="14" name="Content Placeholder 13">
            <a:extLst>
              <a:ext uri="{FF2B5EF4-FFF2-40B4-BE49-F238E27FC236}">
                <a16:creationId xmlns:a16="http://schemas.microsoft.com/office/drawing/2014/main" id="{E54E3157-6F30-C9F7-69BB-67C124EC589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0835086"/>
              </p:ext>
            </p:extLst>
          </p:nvPr>
        </p:nvGraphicFramePr>
        <p:xfrm>
          <a:off x="4078670" y="1876596"/>
          <a:ext cx="6989380" cy="47542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135822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78B7B-2203-597B-EA21-FB34D98CF0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Funding Stability and Deposit Trends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26004-E43C-7DE7-A5CE-BD7D4AE60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Funding Stability: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Predominantly sourced from consumer and wholesale operating deposits.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Modeling Preferences and Trends: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Prefers using average deposit balances over period-end figures.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Recent 10-Q (Nov 1, 2023) shows a decrease in deposits.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Impact of High-Interest Environment: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Commercial banking and asset &amp; wealth management segments experienced attrition.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Shifts to higher yielding assets and high consumer demand led to deposit decreases.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F0AD2-3754-C135-C4BA-7099310D4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399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C8506-4FDE-D291-E14C-2322ACF585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Credit Loss Allowance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7B3688-AB05-E264-539E-B6CA31AFE3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Increase in Credit Loss Allowance: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Grew from $18.7 billion (Dec 31, 2021) to $24.3 billion (Sep 30, 2023).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Breakdown of Recent Increases: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$707 million increase in consumer credit losses, particularly in credit cards.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$623 million rise in wholesale credit losses.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Driving Factors: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Attributed to deteriorating credit quality and a challenging macroeconomic outlook.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50D8CC-FBA3-5D9F-44F5-27498C64A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64477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4DD8F-BD4B-734C-43D8-AA7B6E2F7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Management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D2B31-80A2-23EF-3E1F-34C35E988A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Risk Classification and IRM: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Risks are categorized into strategic, credit/investment, market, and operational.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Features an Independent Risk Management (IRM) function.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Risk Governance: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Board risk committee and CEO-appointed Chief Risk Officer (CRO).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CRO oversees business line CROs and Chief Compliance Officer (CCO).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Three Lines of Defense Model: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First Line:</a:t>
            </a:r>
            <a:r>
              <a:rPr lang="en-US" dirty="0"/>
              <a:t> Each Line of Business (LOB) manages its own risk.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Second Line:</a:t>
            </a:r>
            <a:r>
              <a:rPr lang="en-US" dirty="0"/>
              <a:t> IRM function.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Third Line:</a:t>
            </a:r>
            <a:r>
              <a:rPr lang="en-US" dirty="0"/>
              <a:t> Internal audit by General Auditor and Audit Committee.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Risk Appetite and Oversight: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Set by frameworks approved by CEO, CRO, and Board Risk Committee.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Incorporates JPM's "How We Do Business Principles."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Firmwide Valuation Governance Forum (VGF) manages valuation risk.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4FBF0C-2F9D-D6E0-FE5A-38F563EC1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0795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E2F66D5-DE7D-FEE1-CAA4-158E80D33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E5ABEC7-1052-4292-742E-9BD7FF1A9B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3E2DC3-F5B8-EDD0-E4D5-22CA99648F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05693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19679F8A-F96E-9C3D-6E34-24A726F68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Performance and Financial Position of the Bank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5EAAB98-FF3F-FAAC-3ED5-D6541950D8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2012533"/>
              </p:ext>
            </p:extLst>
          </p:nvPr>
        </p:nvGraphicFramePr>
        <p:xfrm>
          <a:off x="571502" y="1690688"/>
          <a:ext cx="11048995" cy="4724670"/>
        </p:xfrm>
        <a:graphic>
          <a:graphicData uri="http://schemas.openxmlformats.org/drawingml/2006/table">
            <a:tbl>
              <a:tblPr>
                <a:tableStyleId>{793D81CF-94F2-401A-BA57-92F5A7B2D0C5}</a:tableStyleId>
              </a:tblPr>
              <a:tblGrid>
                <a:gridCol w="757081">
                  <a:extLst>
                    <a:ext uri="{9D8B030D-6E8A-4147-A177-3AD203B41FA5}">
                      <a16:colId xmlns:a16="http://schemas.microsoft.com/office/drawing/2014/main" val="2175348813"/>
                    </a:ext>
                  </a:extLst>
                </a:gridCol>
                <a:gridCol w="1105997">
                  <a:extLst>
                    <a:ext uri="{9D8B030D-6E8A-4147-A177-3AD203B41FA5}">
                      <a16:colId xmlns:a16="http://schemas.microsoft.com/office/drawing/2014/main" val="273435372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4105970948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3524738003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3812034044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194194535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130849122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4068526995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3868586156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684436464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412414391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539418892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1313627765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3580490740"/>
                    </a:ext>
                  </a:extLst>
                </a:gridCol>
                <a:gridCol w="706609">
                  <a:extLst>
                    <a:ext uri="{9D8B030D-6E8A-4147-A177-3AD203B41FA5}">
                      <a16:colId xmlns:a16="http://schemas.microsoft.com/office/drawing/2014/main" val="2008403398"/>
                    </a:ext>
                  </a:extLst>
                </a:gridCol>
              </a:tblGrid>
              <a:tr h="705837"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Net Income (Loss)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Net Interest Income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Noninterest Income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Interest Income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Noninterest Expense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Loans and Leases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Past Due and Nonaccrual Loans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Provision for Loan and Lease Losses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Liabilities and Equity Capital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Capital Ratio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Leverage Ratio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Assets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Total Liabilities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422563513"/>
                  </a:ext>
                </a:extLst>
              </a:tr>
              <a:tr h="175056">
                <a:tc>
                  <a:txBody>
                    <a:bodyPr/>
                    <a:lstStyle/>
                    <a:p>
                      <a:r>
                        <a:rPr lang="en-US" sz="1200"/>
                        <a:t>Company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Year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240692969"/>
                  </a:ext>
                </a:extLst>
              </a:tr>
              <a:tr h="250882">
                <a:tc rowSpan="5">
                  <a:txBody>
                    <a:bodyPr/>
                    <a:lstStyle/>
                    <a:p>
                      <a:r>
                        <a:rPr lang="en-US" sz="1200"/>
                        <a:t>GS</a:t>
                      </a:r>
                    </a:p>
                  </a:txBody>
                  <a:tcPr marL="23521" marR="23521" marT="11760" marB="11760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2018-01-01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$10.46B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$3.78B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$32.91B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$19.69B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$23.48B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$127.63B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$311.00M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&lt;NA&gt;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$931.80B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18.00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8.89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$931.80B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$839.92B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689888749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2019-01-01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$8.47B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$4.37B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$32.24B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$21.74B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$24.97B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$146.55B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$214.00M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$990.00M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$993.00B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17.81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8.73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$993.00B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$900.94B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579579557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2020-01-01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$9.46B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$4.75B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$39.57B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$13.69B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$29.23B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$186.21B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$195.00M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$2.85B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18.33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8.08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$1.07T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300553757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2021-01-01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$21.64B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$6.47B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$52.80B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$12.12B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$31.94B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$247.29B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$790.00M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$358.00M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$1.46T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17.12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7.30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$1.46T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$1.35T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2950238794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2022-01-01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$11.26B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$7.68B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$39.72B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$29.03B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$31.16B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$236.74B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$2.71B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$1.44T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19.07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7.28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$1.44T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$1.32T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977025786"/>
                  </a:ext>
                </a:extLst>
              </a:tr>
              <a:tr h="250882">
                <a:tc rowSpan="5">
                  <a:txBody>
                    <a:bodyPr/>
                    <a:lstStyle/>
                    <a:p>
                      <a:r>
                        <a:rPr lang="en-US" sz="1200"/>
                        <a:t>JPM</a:t>
                      </a:r>
                    </a:p>
                  </a:txBody>
                  <a:tcPr marL="23521" marR="23521" marT="11760" marB="11760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2018-01-01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$32.47B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$55.40B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$54.07B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$77.78B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$63.45B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$1.01T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$3.71B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&lt;NA&gt;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$2.62T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15.50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8.05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$2.62T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$2.37T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324441908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2019-01-01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$36.43B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$57.59B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$58.46B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$84.39B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$66.22B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$993.49B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$3.37B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$5.45B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$2.69T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16.00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7.85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$2.69T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$2.43T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970045185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2020-01-01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$29.13B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$55.00B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$64.17B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$64.96B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$68.24B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$1.06T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$3.24B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$16.36B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$3.39T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17.30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7.00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$3.39T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$3.11T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014620174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2021-01-01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$48.33B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$52.54B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$69.39B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$58.24B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$71.78B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$3.06B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$-9.26B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$3.74T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16.77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6.51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$3.74T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$3.45T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2678629190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2022-01-01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$37.68B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$67.13B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$62.99B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$93.23B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$75.70B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$1.18T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$2.38B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$6.39B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$3.67T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16.80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6.63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$3.67T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$3.37T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4086807492"/>
                  </a:ext>
                </a:extLst>
              </a:tr>
              <a:tr h="250882">
                <a:tc rowSpan="5">
                  <a:txBody>
                    <a:bodyPr/>
                    <a:lstStyle/>
                    <a:p>
                      <a:r>
                        <a:rPr lang="en-US" sz="1200"/>
                        <a:t>MS</a:t>
                      </a:r>
                    </a:p>
                  </a:txBody>
                  <a:tcPr marL="23521" marR="23521" marT="11760" marB="11760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2018-01-01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$8.75B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$6.55B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$33.48B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$16.64B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$28.82B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$150.64B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$130.00M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&lt;NA&gt;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$853.53B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21.79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8.38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$853.53B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$772.12B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2226687614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2019-01-01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$9.04B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$6.67B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$34.66B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$19.07B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$30.10B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$172.66B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$137.00M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$120.00M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$895.43B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20.98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8.26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$895.43B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$812.73B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846027790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2020-01-01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$7.90B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$40.58B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$11.75B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$33.74B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$235.12B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$121.00M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$581.00M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$1.12T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21.45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8.36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$1.12T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$1.01T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623390213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2021-01-01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$15.03B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$10.00B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$49.56B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$11.37B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$40.03B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$269.65B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$176.00M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$82.00M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19.74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7.12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$1.19T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$1.08T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3824250036"/>
                  </a:ext>
                </a:extLst>
              </a:tr>
              <a:tr h="25088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2022-01-01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$11.03B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$10.84B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$43.02B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$23.11B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$39.29B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$258.28B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$106.00M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$496.00M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$1.18T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19.33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6.71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$1.18T</a:t>
                      </a:r>
                    </a:p>
                  </a:txBody>
                  <a:tcPr marL="23521" marR="23521" marT="11760" marB="11760"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$1.08T</a:t>
                      </a:r>
                    </a:p>
                  </a:txBody>
                  <a:tcPr marL="23521" marR="23521" marT="11760" marB="11760" anchor="ctr"/>
                </a:tc>
                <a:extLst>
                  <a:ext uri="{0D108BD9-81ED-4DB2-BD59-A6C34878D82A}">
                    <a16:rowId xmlns:a16="http://schemas.microsoft.com/office/drawing/2014/main" val="1172237228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C4718C-A8AE-4AE5-16F1-973B65BD8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861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64796-EECA-D338-0F07-F67C242D7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 Morgan Chase &amp; Co. Global Presence</a:t>
            </a:r>
          </a:p>
        </p:txBody>
      </p:sp>
      <p:pic>
        <p:nvPicPr>
          <p:cNvPr id="8" name="Content Placeholder 7" descr="A map of the world&#10;&#10;Description automatically generated">
            <a:extLst>
              <a:ext uri="{FF2B5EF4-FFF2-40B4-BE49-F238E27FC236}">
                <a16:creationId xmlns:a16="http://schemas.microsoft.com/office/drawing/2014/main" id="{FAF99541-CCED-5CFB-DD7D-AA3F7B1716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0709" y="1393741"/>
            <a:ext cx="9990582" cy="525955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DCB8F-2288-2AB1-0962-FB35E424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8537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64796-EECA-D338-0F07-F67C242D7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JP Morgan Chase &amp; Co. National Presence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DDCB8F-2288-2AB1-0962-FB35E4240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4</a:t>
            </a:fld>
            <a:endParaRPr lang="en-US"/>
          </a:p>
        </p:txBody>
      </p:sp>
      <p:pic>
        <p:nvPicPr>
          <p:cNvPr id="13" name="Picture 2" descr="undefined">
            <a:extLst>
              <a:ext uri="{FF2B5EF4-FFF2-40B4-BE49-F238E27FC236}">
                <a16:creationId xmlns:a16="http://schemas.microsoft.com/office/drawing/2014/main" id="{8B6A8868-87AB-47AB-78E2-8736C149EBD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2993" y="1417787"/>
            <a:ext cx="10006013" cy="5211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3424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5401-90B4-DF65-6E40-8C83A8413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Breakdown of Ownership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5C5771-EE4D-7638-0AD5-015EFC6CC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5</a:t>
            </a:fld>
            <a:endParaRPr lang="en-US"/>
          </a:p>
        </p:txBody>
      </p:sp>
      <p:pic>
        <p:nvPicPr>
          <p:cNvPr id="12" name="Content Placeholder 11" descr="A pie chart with different colors&#10;&#10;Description automatically generated">
            <a:extLst>
              <a:ext uri="{FF2B5EF4-FFF2-40B4-BE49-F238E27FC236}">
                <a16:creationId xmlns:a16="http://schemas.microsoft.com/office/drawing/2014/main" id="{7BE192D3-A8E9-E046-160C-59F227B67A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067" t="9595" r="9504" b="8646"/>
          <a:stretch/>
        </p:blipFill>
        <p:spPr>
          <a:xfrm>
            <a:off x="3304835" y="1221101"/>
            <a:ext cx="5582329" cy="5604837"/>
          </a:xfrm>
        </p:spPr>
      </p:pic>
    </p:spTree>
    <p:extLst>
      <p:ext uri="{BB962C8B-B14F-4D97-AF65-F5344CB8AC3E}">
        <p14:creationId xmlns:p14="http://schemas.microsoft.com/office/powerpoint/2010/main" val="662367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8CC57-8654-8DF0-C9FC-207489AD2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Insider Trading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57ACD-0039-4712-045E-2B3EB4881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25786" cy="4351339"/>
          </a:xfrm>
        </p:spPr>
        <p:txBody>
          <a:bodyPr/>
          <a:lstStyle/>
          <a:p>
            <a:r>
              <a:rPr lang="en-US" dirty="0"/>
              <a:t>For the first time in his history as CEO, Jamie Dimon sold 12% of his holdings in JPMC</a:t>
            </a:r>
          </a:p>
          <a:p>
            <a:r>
              <a:rPr lang="en-US" dirty="0"/>
              <a:t>Caused a 3% drop in JPMC value due to the sell-off</a:t>
            </a:r>
          </a:p>
          <a:p>
            <a:r>
              <a:rPr lang="en-US" dirty="0"/>
              <a:t>Bank representatives caution this is not related to the bank’s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21D41-9A8D-EA68-1AFA-A6CDC891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889286-D4C8-E8E4-A5A1-20B55B8450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5372" y="604157"/>
            <a:ext cx="5041951" cy="56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590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8CC57-8654-8DF0-C9FC-207489AD2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Markets View on JPMC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57ACD-0039-4712-045E-2B3EB4881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Wait for </a:t>
            </a:r>
            <a:r>
              <a:rPr lang="en-US" dirty="0" err="1"/>
              <a:t>nikita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A21D41-9A8D-EA68-1AFA-A6CDC891A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048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A3BC7-03FE-78FD-B8B7-81154A77FA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 Call Reports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D67B09-99CE-1855-94B1-203CAD20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0A415A-9069-B201-60D2-FD81C5555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Wait for </a:t>
            </a:r>
            <a:r>
              <a:rPr lang="en-US" dirty="0" err="1"/>
              <a:t>nikita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1036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39B9B-0AC5-E27B-3CDD-A45CF67B3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JPMC: Total Interest Income</a:t>
            </a:r>
          </a:p>
        </p:txBody>
      </p:sp>
      <p:pic>
        <p:nvPicPr>
          <p:cNvPr id="6" name="Content Placeholder 5" descr="A screenshot of a graph&#10;&#10;Description automatically generated">
            <a:extLst>
              <a:ext uri="{FF2B5EF4-FFF2-40B4-BE49-F238E27FC236}">
                <a16:creationId xmlns:a16="http://schemas.microsoft.com/office/drawing/2014/main" id="{043C03A4-A427-0827-1CE5-02592044C6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2208" t="22616" r="8809" b="66153"/>
          <a:stretch/>
        </p:blipFill>
        <p:spPr>
          <a:xfrm>
            <a:off x="1191985" y="1412241"/>
            <a:ext cx="9808029" cy="494411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DC6D0-44E9-C110-7B70-F302D9ABD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1CD11-243F-224F-95EB-A7BCAA45EE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747688"/>
      </p:ext>
    </p:extLst>
  </p:cSld>
  <p:clrMapOvr>
    <a:masterClrMapping/>
  </p:clrMapOvr>
</p:sld>
</file>

<file path=ppt/theme/theme1.xml><?xml version="1.0" encoding="utf-8"?>
<a:theme xmlns:a="http://schemas.openxmlformats.org/drawingml/2006/main" name="FSIL PP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SIL PPT Theme" id="{95AD54CE-E1A2-0547-88D7-E38281556BC4}" vid="{C0D0045F-E7EC-624A-B29A-2E3B7699A433}"/>
    </a:ext>
  </a:extLst>
</a:theme>
</file>

<file path=ppt/theme/theme2.xml><?xml version="1.0" encoding="utf-8"?>
<a:theme xmlns:a="http://schemas.openxmlformats.org/drawingml/2006/main" name="1_With Bottom 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onsolas-Verdana">
      <a:majorFont>
        <a:latin typeface="Consolas" panose="020B0609020204030204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Verdana" panose="020B060403050404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ory_graphs_2022-04-05" id="{23108ABF-3543-4A0E-B18C-D131CCAF7451}" vid="{634E0BC8-83D8-4B19-B8AC-1F7BCA2DE1F6}"/>
    </a:ext>
  </a:extLst>
</a:theme>
</file>

<file path=ppt/theme/theme3.xml><?xml version="1.0" encoding="utf-8"?>
<a:theme xmlns:a="http://schemas.openxmlformats.org/drawingml/2006/main" name="With Bottom 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ory_graphs_2022-04-05" id="{23108ABF-3543-4A0E-B18C-D131CCAF7451}" vid="{634E0BC8-83D8-4B19-B8AC-1F7BCA2DE1F6}"/>
    </a:ext>
  </a:extLst>
</a:theme>
</file>

<file path=ppt/theme/theme4.xml><?xml version="1.0" encoding="utf-8"?>
<a:theme xmlns:a="http://schemas.openxmlformats.org/drawingml/2006/main" name="No Bottom Ba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Verdana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mory_graphs_2022-04-05" id="{23108ABF-3543-4A0E-B18C-D131CCAF7451}" vid="{33C442D4-C1A3-4885-906C-38D3C529E371}"/>
    </a:ext>
  </a:extLst>
</a:theme>
</file>

<file path=ppt/theme/theme5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FSIL PPT Theme</Template>
  <TotalTime>266</TotalTime>
  <Words>1432</Words>
  <Application>Microsoft Macintosh PowerPoint</Application>
  <PresentationFormat>Widescreen</PresentationFormat>
  <Paragraphs>365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24</vt:i4>
      </vt:variant>
    </vt:vector>
  </HeadingPairs>
  <TitlesOfParts>
    <vt:vector size="34" baseType="lpstr">
      <vt:lpstr>Adelle Cyrillic</vt:lpstr>
      <vt:lpstr>Arial</vt:lpstr>
      <vt:lpstr>Calibri</vt:lpstr>
      <vt:lpstr>DIN Alternate</vt:lpstr>
      <vt:lpstr>Roboto</vt:lpstr>
      <vt:lpstr>FSIL PPT Theme</vt:lpstr>
      <vt:lpstr>1_With Bottom Bar</vt:lpstr>
      <vt:lpstr>With Bottom Bar</vt:lpstr>
      <vt:lpstr>No Bottom Bar</vt:lpstr>
      <vt:lpstr>1_Custom Design</vt:lpstr>
      <vt:lpstr>Assignment 8: Bank Holding Companies (BHC)</vt:lpstr>
      <vt:lpstr>PowerPoint Presentation</vt:lpstr>
      <vt:lpstr>JP Morgan Chase &amp; Co. Global Presence</vt:lpstr>
      <vt:lpstr>JP Morgan Chase &amp; Co. National Presence</vt:lpstr>
      <vt:lpstr>Breakdown of Ownership</vt:lpstr>
      <vt:lpstr>Insider Trading</vt:lpstr>
      <vt:lpstr>Markets View on JPMC</vt:lpstr>
      <vt:lpstr>Bank Call Reports</vt:lpstr>
      <vt:lpstr>JPMC: Total Interest Income</vt:lpstr>
      <vt:lpstr>JPMC: Total Non-Interest Income</vt:lpstr>
      <vt:lpstr>JPMC: Total Assets</vt:lpstr>
      <vt:lpstr>JPMC: Total Liabilities</vt:lpstr>
      <vt:lpstr>JPMC: Total Capital Ratio</vt:lpstr>
      <vt:lpstr>Asset Liability Management (ALM) &amp; Risk Profile</vt:lpstr>
      <vt:lpstr>Asset and Liability Committee (ALCO)</vt:lpstr>
      <vt:lpstr>Chief Investment Office, Treasury, and Corporate (CTC) Risk Committee</vt:lpstr>
      <vt:lpstr>Liquidity Risk Management (LRM)</vt:lpstr>
      <vt:lpstr>Basel III Compliance and Capital Ratios</vt:lpstr>
      <vt:lpstr>ALM Models and Assumptions</vt:lpstr>
      <vt:lpstr>Funding Stability and Deposit Trends</vt:lpstr>
      <vt:lpstr>Credit Loss Allowance</vt:lpstr>
      <vt:lpstr>Risk Management Structure</vt:lpstr>
      <vt:lpstr>Appendix</vt:lpstr>
      <vt:lpstr>Performance and Financial Position of the Bank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8: Bank Holding Companies (BHC)</dc:title>
  <dc:creator>Matlin, Glenn S</dc:creator>
  <cp:lastModifiedBy>Matlin, Glenn S</cp:lastModifiedBy>
  <cp:revision>19</cp:revision>
  <dcterms:created xsi:type="dcterms:W3CDTF">2023-11-13T19:38:36Z</dcterms:created>
  <dcterms:modified xsi:type="dcterms:W3CDTF">2023-11-14T00:04:51Z</dcterms:modified>
</cp:coreProperties>
</file>

<file path=docProps/thumbnail.jpeg>
</file>